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310" r:id="rId7"/>
    <p:sldId id="261" r:id="rId8"/>
    <p:sldId id="311" r:id="rId9"/>
    <p:sldId id="262" r:id="rId10"/>
    <p:sldId id="263" r:id="rId11"/>
    <p:sldId id="264" r:id="rId12"/>
    <p:sldId id="284" r:id="rId13"/>
    <p:sldId id="265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6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5" r:id="rId31"/>
    <p:sldId id="297" r:id="rId32"/>
    <p:sldId id="298" r:id="rId33"/>
    <p:sldId id="300" r:id="rId34"/>
    <p:sldId id="299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2" r:id="rId45"/>
    <p:sldId id="313" r:id="rId46"/>
    <p:sldId id="314" r:id="rId47"/>
    <p:sldId id="315" r:id="rId48"/>
    <p:sldId id="316" r:id="rId49"/>
    <p:sldId id="317" r:id="rId50"/>
    <p:sldId id="274" r:id="rId51"/>
  </p:sldIdLst>
  <p:sldSz cx="18288000" cy="10287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dec Pro" panose="020B0604020202020204" charset="0"/>
      <p:regular r:id="rId57"/>
    </p:embeddedFont>
    <p:embeddedFont>
      <p:font typeface="Codec Pro Bold" panose="020B0604020202020204" charset="0"/>
      <p:regular r:id="rId58"/>
    </p:embeddedFont>
    <p:embeddedFont>
      <p:font typeface="Cy Grotesk Grand" panose="020B0604020202020204" charset="0"/>
      <p:regular r:id="rId59"/>
    </p:embeddedFont>
    <p:embeddedFont>
      <p:font typeface="Open Sans Light" panose="020B0306030504020204" pitchFamily="34" charset="0"/>
      <p:regular r:id="rId60"/>
      <p:italic r:id="rId61"/>
    </p:embeddedFont>
    <p:embeddedFont>
      <p:font typeface="Open Sans Light Bold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47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578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873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268E1E-0E44-426D-905E-8AD9B19D2182}" type="datetimeFigureOut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11.03.2022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33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508858">
            <a:off x="-1317407" y="373602"/>
            <a:ext cx="18010625" cy="1722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5451">
            <a:off x="11063514" y="-4115415"/>
            <a:ext cx="8686892" cy="8230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956811"/>
            <a:ext cx="13738268" cy="5301489"/>
            <a:chOff x="0" y="0"/>
            <a:chExt cx="18317690" cy="706865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18317690" cy="5755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>
                  <a:solidFill>
                    <a:srgbClr val="FFFFFF"/>
                  </a:solidFill>
                  <a:latin typeface="HK Grotesk Bold Bold"/>
                </a:rPr>
                <a:t>PHARMACY MANAGEMENT SYSTEM AND PORTAL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28335"/>
              <a:ext cx="18317690" cy="840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By Hritaban Ghosh 19CS30053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"/>
    </mc:Choice>
    <mc:Fallback>
      <p:transition spd="slow" advTm="68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144414" y="886002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056120"/>
            <a:ext cx="9920191" cy="2357928"/>
            <a:chOff x="0" y="0"/>
            <a:chExt cx="13226922" cy="314390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DECED"/>
                  </a:solidFill>
                  <a:latin typeface="Codec Pro"/>
                </a:rPr>
                <a:t>In the following slides all the features accessible to the general public are explained in detail.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EDECED"/>
                  </a:solidFill>
                  <a:latin typeface="Cy Grotesk Grand"/>
                </a:rPr>
                <a:t>PUBLIC VIEW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1"/>
    </mc:Choice>
    <mc:Fallback>
      <p:transition spd="slow" advTm="559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6397" y="1681471"/>
            <a:ext cx="14395205" cy="80973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6655" y="447633"/>
            <a:ext cx="1621809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EDECED"/>
                </a:solidFill>
                <a:latin typeface="Cy Grotesk Grand"/>
              </a:rPr>
              <a:t>FEATURE 1 : VIEWING ALL MEDICINES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3"/>
    </mc:Choice>
    <mc:Fallback>
      <p:transition spd="slow" advTm="55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419100"/>
            <a:ext cx="17297400" cy="70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4800" dirty="0">
                <a:solidFill>
                  <a:srgbClr val="EDECED"/>
                </a:solidFill>
                <a:latin typeface="Cy Grotesk Grand"/>
              </a:rPr>
              <a:t>FEATURE 2 : DETAILED VIEW OF MEDICINE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ADED1-FF3D-48C9-9BE0-3DB43DC60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57300"/>
            <a:ext cx="12869333" cy="72389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716F10-D10A-43FF-A2D8-94DF1BCC6F59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7048500"/>
            <a:ext cx="6858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84F1730-C05A-4A44-80E3-2A7BDD8163BA}"/>
              </a:ext>
            </a:extLst>
          </p:cNvPr>
          <p:cNvSpPr/>
          <p:nvPr/>
        </p:nvSpPr>
        <p:spPr>
          <a:xfrm>
            <a:off x="6324600" y="7481690"/>
            <a:ext cx="1371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FCE587-1EEE-46EC-BBB4-963ABFEE7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68" y="2781300"/>
            <a:ext cx="12869333" cy="723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17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7"/>
    </mc:Choice>
    <mc:Fallback>
      <p:transition spd="slow" advTm="1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5509" y="1796218"/>
            <a:ext cx="14196982" cy="79858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dirty="0">
                <a:solidFill>
                  <a:srgbClr val="EDECED"/>
                </a:solidFill>
                <a:latin typeface="Cy Grotesk Grand"/>
              </a:rPr>
              <a:t>FEATURE 3 : SEARCH ON MEDICINES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27386D-760B-44B1-9F80-8C223A12C09D}"/>
              </a:ext>
            </a:extLst>
          </p:cNvPr>
          <p:cNvCxnSpPr/>
          <p:nvPr/>
        </p:nvCxnSpPr>
        <p:spPr>
          <a:xfrm flipH="1">
            <a:off x="5715000" y="1562100"/>
            <a:ext cx="13716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4B7DA59-AFD4-429B-9D03-DD12014C0C88}"/>
              </a:ext>
            </a:extLst>
          </p:cNvPr>
          <p:cNvSpPr/>
          <p:nvPr/>
        </p:nvSpPr>
        <p:spPr>
          <a:xfrm>
            <a:off x="7086600" y="1358047"/>
            <a:ext cx="1905000" cy="304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Term: </a:t>
            </a:r>
            <a:r>
              <a:rPr lang="en-US" dirty="0" err="1"/>
              <a:t>Iver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3"/>
    </mc:Choice>
    <mc:Fallback>
      <p:transition spd="slow" advTm="75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dirty="0">
                <a:solidFill>
                  <a:srgbClr val="EDECED"/>
                </a:solidFill>
                <a:latin typeface="Cy Grotesk Grand"/>
              </a:rPr>
              <a:t>FEATURE 4 : SORT MEDICINES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D6260-58DC-4743-ABE6-B85A42F6C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38300"/>
            <a:ext cx="12649200" cy="7115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38B04-C094-4824-BBDF-425B5F603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04303"/>
            <a:ext cx="13325061" cy="7495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11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9"/>
    </mc:Choice>
    <mc:Fallback>
      <p:transition spd="slow" advTm="1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dirty="0">
                <a:solidFill>
                  <a:srgbClr val="EDECED"/>
                </a:solidFill>
                <a:latin typeface="Cy Grotesk Grand"/>
              </a:rPr>
              <a:t>FEATURE 5 : FILTER MEDICINES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879C2-628C-4EFD-A3AE-501D4AB52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09701"/>
            <a:ext cx="12496800" cy="702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E9630-149A-42AB-8A5A-CF119D2F7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28975"/>
            <a:ext cx="12193268" cy="6858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62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9"/>
    </mc:Choice>
    <mc:Fallback>
      <p:transition spd="slow" advTm="1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dirty="0">
                <a:solidFill>
                  <a:srgbClr val="EDECED"/>
                </a:solidFill>
                <a:latin typeface="Cy Grotesk Grand"/>
              </a:rPr>
              <a:t>FEATURE 6 : REGISTER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31389-9954-43CA-8437-6C2153A51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5900"/>
            <a:ext cx="12327467" cy="693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3BF3A-CAEF-4522-9F51-C9953488B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53580"/>
            <a:ext cx="12099235" cy="6805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34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0"/>
    </mc:Choice>
    <mc:Fallback>
      <p:transition spd="slow" advTm="1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433814" y="1799061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2628900"/>
            <a:ext cx="9920191" cy="3973618"/>
            <a:chOff x="0" y="-9525"/>
            <a:chExt cx="13226922" cy="5298158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354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In the following slides all the features accessible to </a:t>
              </a: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a customer </a:t>
              </a: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are explained in detail.</a:t>
              </a:r>
            </a:p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Note: A customer can do everything that the general public can do and more. For an individual to be qualified as a customer, they need to register first.</a:t>
              </a:r>
              <a:endParaRPr kumimoji="0" lang="en-US" sz="2999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odec Pro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600" dirty="0">
                  <a:solidFill>
                    <a:srgbClr val="EDECED"/>
                  </a:solidFill>
                  <a:latin typeface="Cy Grotesk Grand"/>
                </a:rPr>
                <a:t>CUSTOMER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y Grotesk Grand"/>
                  <a:ea typeface="+mn-ea"/>
                  <a:cs typeface="+mn-cs"/>
                </a:rPr>
                <a:t> VIEW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557584" y="3967149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89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7"/>
    </mc:Choice>
    <mc:Fallback>
      <p:transition spd="slow" advTm="648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5100" dirty="0">
                <a:solidFill>
                  <a:srgbClr val="EDECED"/>
                </a:solidFill>
                <a:latin typeface="Cy Grotesk Grand"/>
              </a:rPr>
              <a:t>7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EC4AB-3AA6-41B3-929D-51E556332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15759"/>
            <a:ext cx="15011400" cy="84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0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7"/>
    </mc:Choice>
    <mc:Fallback>
      <p:transition spd="slow" advTm="745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5100" dirty="0">
                <a:solidFill>
                  <a:srgbClr val="EDECED"/>
                </a:solidFill>
                <a:latin typeface="Cy Grotesk Grand"/>
              </a:rPr>
              <a:t>8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RATE A MEDICINE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09D90-6751-491C-82C9-7F7BBD38C62A}"/>
              </a:ext>
            </a:extLst>
          </p:cNvPr>
          <p:cNvGrpSpPr/>
          <p:nvPr/>
        </p:nvGrpSpPr>
        <p:grpSpPr>
          <a:xfrm>
            <a:off x="228600" y="1333501"/>
            <a:ext cx="11887200" cy="6781799"/>
            <a:chOff x="533400" y="1409700"/>
            <a:chExt cx="14631668" cy="82303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FB8326-0A37-4E5C-A98B-41E13DCB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1409700"/>
              <a:ext cx="14631668" cy="823031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5DF62C-379E-421E-89A0-A0525FA2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3600" y="6591300"/>
              <a:ext cx="1447800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BE142-40C1-40EC-8B33-D7CAA1DABB1C}"/>
                </a:ext>
              </a:extLst>
            </p:cNvPr>
            <p:cNvSpPr/>
            <p:nvPr/>
          </p:nvSpPr>
          <p:spPr>
            <a:xfrm>
              <a:off x="3581398" y="6134100"/>
              <a:ext cx="1600201" cy="60960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 a rating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9B1DF-82E5-4510-8F33-4E8988512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67" y="2501565"/>
            <a:ext cx="11920865" cy="670548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8911F2A-F88B-44F8-B826-CF84824238BA}"/>
              </a:ext>
            </a:extLst>
          </p:cNvPr>
          <p:cNvGrpSpPr/>
          <p:nvPr/>
        </p:nvGrpSpPr>
        <p:grpSpPr>
          <a:xfrm>
            <a:off x="6474593" y="3541348"/>
            <a:ext cx="11561616" cy="6503409"/>
            <a:chOff x="6474593" y="3541348"/>
            <a:chExt cx="11561616" cy="65034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5384D5-EE42-451B-BCD7-DE1F1400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593" y="3541348"/>
              <a:ext cx="11561616" cy="6503409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E9E012-5BBA-47A7-9C11-3EB9FCF1B1C7}"/>
                </a:ext>
              </a:extLst>
            </p:cNvPr>
            <p:cNvCxnSpPr/>
            <p:nvPr/>
          </p:nvCxnSpPr>
          <p:spPr>
            <a:xfrm flipH="1">
              <a:off x="8458200" y="6515100"/>
              <a:ext cx="1219200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74B5E6-798F-43D7-A591-FAF1BA7588ED}"/>
                </a:ext>
              </a:extLst>
            </p:cNvPr>
            <p:cNvSpPr/>
            <p:nvPr/>
          </p:nvSpPr>
          <p:spPr>
            <a:xfrm>
              <a:off x="9677400" y="6362700"/>
              <a:ext cx="1600200" cy="6096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Your rating will appear here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8072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1"/>
    </mc:Choice>
    <mc:Fallback>
      <p:transition spd="slow" advTm="20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32417">
            <a:off x="-4559855" y="-1891489"/>
            <a:ext cx="14849581" cy="140699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36060" y="4476750"/>
            <a:ext cx="69197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AGENDA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63238" y="772561"/>
            <a:ext cx="6630719" cy="8741879"/>
            <a:chOff x="0" y="0"/>
            <a:chExt cx="8840958" cy="116558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552450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PROJECT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323603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 dirty="0">
                  <a:solidFill>
                    <a:srgbClr val="EDECED"/>
                  </a:solidFill>
                  <a:latin typeface="Codec Pro"/>
                </a:rPr>
                <a:t>FUTURE SCOPE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58137"/>
              <a:ext cx="8840958" cy="5497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FEATURES</a:t>
              </a:r>
            </a:p>
            <a:p>
              <a:pPr marL="842005" lvl="1" indent="-421003">
                <a:lnSpc>
                  <a:spcPts val="5459"/>
                </a:lnSpc>
                <a:buFont typeface="Arial"/>
                <a:buChar char="•"/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PUBLIC VIEW</a:t>
              </a:r>
            </a:p>
            <a:p>
              <a:pPr marL="842005" lvl="1" indent="-421003">
                <a:lnSpc>
                  <a:spcPts val="5459"/>
                </a:lnSpc>
                <a:buFont typeface="Arial"/>
                <a:buChar char="•"/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CUSTOMER VIEW</a:t>
              </a:r>
            </a:p>
            <a:p>
              <a:pPr marL="842005" lvl="1" indent="-421003">
                <a:lnSpc>
                  <a:spcPts val="5459"/>
                </a:lnSpc>
                <a:buFont typeface="Arial"/>
                <a:buChar char="•"/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STAFF VIEW</a:t>
              </a:r>
            </a:p>
            <a:p>
              <a:pPr marL="842005" lvl="1" indent="-421003">
                <a:lnSpc>
                  <a:spcPts val="5459"/>
                </a:lnSpc>
                <a:buFont typeface="Arial"/>
                <a:buChar char="•"/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VENDOR VIEW</a:t>
              </a:r>
            </a:p>
            <a:p>
              <a:pPr marL="842005" lvl="1" indent="-421003" algn="l">
                <a:lnSpc>
                  <a:spcPts val="5459"/>
                </a:lnSpc>
                <a:buFont typeface="Arial"/>
                <a:buChar char="•"/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ADMIN 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48056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DESIGN CHOICES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9"/>
    </mc:Choice>
    <mc:Fallback>
      <p:transition spd="slow" advTm="549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5100" dirty="0">
                <a:solidFill>
                  <a:srgbClr val="EDECED"/>
                </a:solidFill>
                <a:latin typeface="Cy Grotesk Grand"/>
              </a:rPr>
              <a:t>9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ADD MEDICINE TO</a:t>
            </a:r>
            <a:r>
              <a:rPr kumimoji="0" lang="en-US" sz="5100" b="0" i="0" u="none" strike="noStrike" kern="1200" cap="none" spc="0" normalizeH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CART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EDECED"/>
              </a:solidFill>
              <a:effectLst/>
              <a:uLnTx/>
              <a:uFillTx/>
              <a:latin typeface="Cy Grotesk Grand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6B33-7327-43D2-ADEB-7025EE28C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09700"/>
            <a:ext cx="12056534" cy="6781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375A3C-96B2-4B19-BF38-B03935454FCF}"/>
              </a:ext>
            </a:extLst>
          </p:cNvPr>
          <p:cNvCxnSpPr/>
          <p:nvPr/>
        </p:nvCxnSpPr>
        <p:spPr>
          <a:xfrm flipH="1">
            <a:off x="3581400" y="6362700"/>
            <a:ext cx="1600200" cy="1143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0F1B2D7-A268-4335-A803-0FC7AFD3AD75}"/>
              </a:ext>
            </a:extLst>
          </p:cNvPr>
          <p:cNvSpPr/>
          <p:nvPr/>
        </p:nvSpPr>
        <p:spPr>
          <a:xfrm>
            <a:off x="5181600" y="5905500"/>
            <a:ext cx="2057400" cy="56321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a valid quantity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CA3D2D-C474-4C75-93FE-3E5709C30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2" y="2783681"/>
            <a:ext cx="12725400" cy="71580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33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0"/>
    </mc:Choice>
    <mc:Fallback>
      <p:transition spd="slow" advTm="11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70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800" dirty="0">
                <a:solidFill>
                  <a:srgbClr val="EDECED"/>
                </a:solidFill>
                <a:latin typeface="Cy Grotesk Grand"/>
              </a:rPr>
              <a:t>9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VIEW AND UPDATE CART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3DF00-8A03-4D98-82C3-28423F459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66" y="1609054"/>
            <a:ext cx="14631668" cy="82303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2E4AA2-D48E-441D-8D0A-90E913D047D5}"/>
              </a:ext>
            </a:extLst>
          </p:cNvPr>
          <p:cNvCxnSpPr/>
          <p:nvPr/>
        </p:nvCxnSpPr>
        <p:spPr>
          <a:xfrm flipH="1" flipV="1">
            <a:off x="3810000" y="3009900"/>
            <a:ext cx="9906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6DAE48-9A5E-4EE7-BABC-6C8287F39BC3}"/>
              </a:ext>
            </a:extLst>
          </p:cNvPr>
          <p:cNvSpPr/>
          <p:nvPr/>
        </p:nvSpPr>
        <p:spPr>
          <a:xfrm>
            <a:off x="4800600" y="3276600"/>
            <a:ext cx="16764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Cart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A21B03-8CFC-4B9A-9FB2-4B8683D57F31}"/>
              </a:ext>
            </a:extLst>
          </p:cNvPr>
          <p:cNvCxnSpPr>
            <a:cxnSpLocks/>
          </p:cNvCxnSpPr>
          <p:nvPr/>
        </p:nvCxnSpPr>
        <p:spPr>
          <a:xfrm flipH="1">
            <a:off x="8001000" y="4305300"/>
            <a:ext cx="213360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5A83C1-D6E4-487D-9B21-FCF7AF5F72DF}"/>
              </a:ext>
            </a:extLst>
          </p:cNvPr>
          <p:cNvSpPr/>
          <p:nvPr/>
        </p:nvSpPr>
        <p:spPr>
          <a:xfrm>
            <a:off x="10134600" y="3657600"/>
            <a:ext cx="17585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the quantity and update cart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FC18F1-F15A-43FD-8D12-9FC0AB563F9D}"/>
              </a:ext>
            </a:extLst>
          </p:cNvPr>
          <p:cNvCxnSpPr/>
          <p:nvPr/>
        </p:nvCxnSpPr>
        <p:spPr>
          <a:xfrm>
            <a:off x="13639800" y="4305300"/>
            <a:ext cx="83820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E9C64-AB8F-40E7-9763-9AE7BFC54FE2}"/>
              </a:ext>
            </a:extLst>
          </p:cNvPr>
          <p:cNvSpPr/>
          <p:nvPr/>
        </p:nvSpPr>
        <p:spPr>
          <a:xfrm>
            <a:off x="12649200" y="3703983"/>
            <a:ext cx="1524000" cy="609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the whole item</a:t>
            </a:r>
          </a:p>
        </p:txBody>
      </p:sp>
    </p:spTree>
    <p:extLst>
      <p:ext uri="{BB962C8B-B14F-4D97-AF65-F5344CB8AC3E}">
        <p14:creationId xmlns:p14="http://schemas.microsoft.com/office/powerpoint/2010/main" val="303294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1"/>
    </mc:Choice>
    <mc:Fallback>
      <p:transition spd="slow" advTm="656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149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400" dirty="0">
                <a:solidFill>
                  <a:srgbClr val="EDECED"/>
                </a:solidFill>
                <a:latin typeface="Cy Grotesk Grand"/>
              </a:rPr>
              <a:t>10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CHOOSE A PAYMENT METHOD AND PLACE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56070-5888-493A-8742-CD8D65F5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19300"/>
            <a:ext cx="11379200" cy="6400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842B5D-925D-4042-9909-ED7EA1EE3145}"/>
              </a:ext>
            </a:extLst>
          </p:cNvPr>
          <p:cNvCxnSpPr/>
          <p:nvPr/>
        </p:nvCxnSpPr>
        <p:spPr>
          <a:xfrm flipH="1">
            <a:off x="4495800" y="5143500"/>
            <a:ext cx="17526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B83CA9-8F35-4B57-8534-70FE804000C4}"/>
              </a:ext>
            </a:extLst>
          </p:cNvPr>
          <p:cNvSpPr/>
          <p:nvPr/>
        </p:nvSpPr>
        <p:spPr>
          <a:xfrm>
            <a:off x="6248400" y="4712765"/>
            <a:ext cx="1524000" cy="8382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a payment method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6CACC3-4211-4760-B7B1-0DCA73EBC720}"/>
              </a:ext>
            </a:extLst>
          </p:cNvPr>
          <p:cNvCxnSpPr>
            <a:cxnSpLocks/>
          </p:cNvCxnSpPr>
          <p:nvPr/>
        </p:nvCxnSpPr>
        <p:spPr>
          <a:xfrm flipH="1" flipV="1">
            <a:off x="7020339" y="6210300"/>
            <a:ext cx="1028700" cy="1066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54D09-7C57-4841-9635-23AABCCB6A14}"/>
              </a:ext>
            </a:extLst>
          </p:cNvPr>
          <p:cNvSpPr/>
          <p:nvPr/>
        </p:nvSpPr>
        <p:spPr>
          <a:xfrm>
            <a:off x="8049039" y="7048500"/>
            <a:ext cx="160020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the Order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E91C4A-868D-4F32-8042-40DF19E005BC}"/>
              </a:ext>
            </a:extLst>
          </p:cNvPr>
          <p:cNvGrpSpPr/>
          <p:nvPr/>
        </p:nvGrpSpPr>
        <p:grpSpPr>
          <a:xfrm>
            <a:off x="5701749" y="3086100"/>
            <a:ext cx="12344399" cy="6943725"/>
            <a:chOff x="5715000" y="3191509"/>
            <a:chExt cx="12344399" cy="69437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1543884-07DA-42D9-B5ED-36A85868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3191509"/>
              <a:ext cx="12344399" cy="6943725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96CFC9-BC09-4FB9-9614-9629A56BA49B}"/>
                </a:ext>
              </a:extLst>
            </p:cNvPr>
            <p:cNvCxnSpPr>
              <a:cxnSpLocks/>
            </p:cNvCxnSpPr>
            <p:nvPr/>
          </p:nvCxnSpPr>
          <p:spPr>
            <a:xfrm>
              <a:off x="16230600" y="5314082"/>
              <a:ext cx="864145" cy="4390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130B74E-B574-4170-87D2-45A230130706}"/>
                </a:ext>
              </a:extLst>
            </p:cNvPr>
            <p:cNvSpPr/>
            <p:nvPr/>
          </p:nvSpPr>
          <p:spPr>
            <a:xfrm>
              <a:off x="14986272" y="4475882"/>
              <a:ext cx="1752600" cy="8382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Only Pending Orders can be cancelled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3142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16"/>
    </mc:Choice>
    <mc:Fallback>
      <p:transition spd="slow" advTm="1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6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400" dirty="0">
                <a:solidFill>
                  <a:srgbClr val="EDECED"/>
                </a:solidFill>
                <a:latin typeface="Cy Grotesk Grand"/>
              </a:rPr>
              <a:t>11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CHANGE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028F1-ED52-4BB4-9F3D-036DE0CA3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12649200" cy="71151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6DCDFF-2304-4B81-B923-9315EF7CAB99}"/>
              </a:ext>
            </a:extLst>
          </p:cNvPr>
          <p:cNvCxnSpPr/>
          <p:nvPr/>
        </p:nvCxnSpPr>
        <p:spPr>
          <a:xfrm>
            <a:off x="8534400" y="2857500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98F0-8245-4E7C-BBF3-81EB5EBF99B7}"/>
              </a:ext>
            </a:extLst>
          </p:cNvPr>
          <p:cNvSpPr/>
          <p:nvPr/>
        </p:nvSpPr>
        <p:spPr>
          <a:xfrm>
            <a:off x="7391400" y="2552700"/>
            <a:ext cx="11430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6D7F4-2B3A-4E13-AF63-9ADB886C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44" y="2552700"/>
            <a:ext cx="13174856" cy="7410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383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4"/>
    </mc:Choice>
    <mc:Fallback>
      <p:transition spd="slow" advTm="12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6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400" dirty="0">
                <a:solidFill>
                  <a:srgbClr val="EDECED"/>
                </a:solidFill>
                <a:latin typeface="Cy Grotesk Grand"/>
              </a:rPr>
              <a:t>12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EDIT YOUR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29331-002B-4DF1-9E5E-86533FF32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8841"/>
            <a:ext cx="11707485" cy="65854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FAE9F-4E1E-40D6-BA10-437D47BF6BC9}"/>
              </a:ext>
            </a:extLst>
          </p:cNvPr>
          <p:cNvSpPr/>
          <p:nvPr/>
        </p:nvSpPr>
        <p:spPr>
          <a:xfrm>
            <a:off x="6400800" y="1943100"/>
            <a:ext cx="11430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A315C6-7FA9-4AEC-A5B6-123532BE5C3E}"/>
              </a:ext>
            </a:extLst>
          </p:cNvPr>
          <p:cNvCxnSpPr>
            <a:cxnSpLocks/>
          </p:cNvCxnSpPr>
          <p:nvPr/>
        </p:nvCxnSpPr>
        <p:spPr>
          <a:xfrm>
            <a:off x="7530548" y="2209800"/>
            <a:ext cx="1080052" cy="266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26C6BCD-BB2A-4D36-817C-AE19850BB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74" y="1918252"/>
            <a:ext cx="14441926" cy="8123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03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2"/>
    </mc:Choice>
    <mc:Fallback>
      <p:transition spd="slow" advTm="13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76655" y="447633"/>
            <a:ext cx="16218090" cy="6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400" dirty="0">
                <a:solidFill>
                  <a:srgbClr val="EDECED"/>
                </a:solidFill>
                <a:latin typeface="Cy Grotesk Grand"/>
              </a:rPr>
              <a:t>13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LOG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EE44E-4710-49FE-9BCB-6A41E412B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7301"/>
            <a:ext cx="12733867" cy="7162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C8FBB8-2B28-41BD-A203-CCCC3FA5D261}"/>
              </a:ext>
            </a:extLst>
          </p:cNvPr>
          <p:cNvCxnSpPr/>
          <p:nvPr/>
        </p:nvCxnSpPr>
        <p:spPr>
          <a:xfrm flipV="1">
            <a:off x="11658600" y="2400300"/>
            <a:ext cx="7620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C4A14B9-A7FA-4F41-B2A6-9D93EC223DF0}"/>
              </a:ext>
            </a:extLst>
          </p:cNvPr>
          <p:cNvSpPr/>
          <p:nvPr/>
        </p:nvSpPr>
        <p:spPr>
          <a:xfrm>
            <a:off x="10287000" y="2584961"/>
            <a:ext cx="1371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F3B809-E657-414A-BBAA-FB03432F8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19300"/>
            <a:ext cx="14403068" cy="8101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95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3"/>
    </mc:Choice>
    <mc:Fallback>
      <p:transition spd="slow" advTm="1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433814" y="1799061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2628900"/>
            <a:ext cx="9920191" cy="3973618"/>
            <a:chOff x="0" y="-9525"/>
            <a:chExt cx="13226922" cy="5298158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354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In the following slides all the features accessible to a staff member of the pharmacy are explained in detail.</a:t>
              </a:r>
            </a:p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Note: A staff can do everything that the general public can do and more. For an individual to be qualified as a staff the </a:t>
              </a: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admin</a:t>
              </a: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 needs to register them first.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y Grotesk Grand"/>
                  <a:ea typeface="+mn-ea"/>
                  <a:cs typeface="+mn-cs"/>
                </a:rPr>
                <a:t>STAFF VIEW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557584" y="3967149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5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6"/>
    </mc:Choice>
    <mc:Fallback>
      <p:transition spd="slow" advTm="68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8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14 : LOG IN USING STAFF CREDENTIALS AND GET STAFF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7DF87-14C0-4AFF-9195-04C30139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0"/>
            <a:ext cx="12115800" cy="681513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ABCBF9C-8B3D-4E9C-AB5B-EBB633D448B9}"/>
              </a:ext>
            </a:extLst>
          </p:cNvPr>
          <p:cNvGrpSpPr/>
          <p:nvPr/>
        </p:nvGrpSpPr>
        <p:grpSpPr>
          <a:xfrm>
            <a:off x="5011530" y="2705100"/>
            <a:ext cx="13004800" cy="7315200"/>
            <a:chOff x="5011530" y="2705100"/>
            <a:chExt cx="13004800" cy="7315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C5E9B2-821D-4ED9-B7E8-9F1A9EDA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530" y="2705100"/>
              <a:ext cx="13004800" cy="73152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ADCF2B-2924-4E01-90DC-38D42D085CAC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4306514"/>
              <a:ext cx="914400" cy="5321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3A8CD4-BA3C-455C-9E8D-B1086B316181}"/>
                </a:ext>
              </a:extLst>
            </p:cNvPr>
            <p:cNvSpPr/>
            <p:nvPr/>
          </p:nvSpPr>
          <p:spPr>
            <a:xfrm>
              <a:off x="7467600" y="3848100"/>
              <a:ext cx="1905002" cy="6096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 the order Peter Pater placed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985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7"/>
    </mc:Choice>
    <mc:Fallback>
      <p:transition spd="slow" advTm="1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15 : TRY TO ACCEPT AN ORDER BUT NO STOCK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5BBAA-2013-47E0-8593-E7CBC306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623957"/>
            <a:ext cx="11133765" cy="62627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468473-8CE0-4816-B581-9F321C6A8738}"/>
              </a:ext>
            </a:extLst>
          </p:cNvPr>
          <p:cNvCxnSpPr/>
          <p:nvPr/>
        </p:nvCxnSpPr>
        <p:spPr>
          <a:xfrm>
            <a:off x="9601200" y="5600700"/>
            <a:ext cx="762000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E22391-0D13-4A90-BD4C-5AC9E1A93A89}"/>
              </a:ext>
            </a:extLst>
          </p:cNvPr>
          <p:cNvSpPr/>
          <p:nvPr/>
        </p:nvSpPr>
        <p:spPr>
          <a:xfrm>
            <a:off x="8525836" y="5143500"/>
            <a:ext cx="1151564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B1EA-AC61-46E8-86E8-DCA3064D7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05100"/>
            <a:ext cx="13060018" cy="73462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custDataLst>
      <p:tags r:id="rId1"/>
    </p:custDataLst>
    <p:extLst>
      <p:ext uri="{BB962C8B-B14F-4D97-AF65-F5344CB8AC3E}">
        <p14:creationId xmlns:p14="http://schemas.microsoft.com/office/powerpoint/2010/main" val="73467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2"/>
    </mc:Choice>
    <mc:Fallback>
      <p:transition spd="slow" advTm="21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16 : GET THE PRINTED COPY OF REQUIRED ITEMS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B1EA-AC61-46E8-86E8-DCA3064D7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6900"/>
            <a:ext cx="13060018" cy="73462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A1138F-150C-4BC8-805D-CA56D9363CEE}"/>
              </a:ext>
            </a:extLst>
          </p:cNvPr>
          <p:cNvCxnSpPr/>
          <p:nvPr/>
        </p:nvCxnSpPr>
        <p:spPr>
          <a:xfrm>
            <a:off x="11677103" y="3619500"/>
            <a:ext cx="762000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37C598-BA8F-4B6D-872A-8A21EB07E3E3}"/>
              </a:ext>
            </a:extLst>
          </p:cNvPr>
          <p:cNvSpPr/>
          <p:nvPr/>
        </p:nvSpPr>
        <p:spPr>
          <a:xfrm>
            <a:off x="10525539" y="3225248"/>
            <a:ext cx="1151564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D59F7-22CC-40CF-B6DC-269CB247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091749"/>
            <a:ext cx="12573634" cy="7072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299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9"/>
    </mc:Choice>
    <mc:Fallback>
      <p:transition spd="slow" advTm="1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8927" y="516117"/>
            <a:ext cx="8951471" cy="7657015"/>
            <a:chOff x="0" y="0"/>
            <a:chExt cx="11935294" cy="10209353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935294" cy="558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0"/>
                </a:lnSpc>
                <a:spcBef>
                  <a:spcPct val="0"/>
                </a:spcBef>
              </a:pPr>
              <a:r>
                <a:rPr lang="en-US" sz="6900">
                  <a:solidFill>
                    <a:srgbClr val="EDECED"/>
                  </a:solidFill>
                  <a:latin typeface="Cy Grotesk Grand"/>
                </a:rPr>
                <a:t>PHARMACY MANAGEMENT SYSTEM AND PORTAL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994858"/>
              <a:ext cx="11935294" cy="4214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DECED"/>
                  </a:solidFill>
                  <a:latin typeface="Codec Pro"/>
                </a:rPr>
                <a:t>The pharmacy management system and portal is built to </a:t>
              </a:r>
              <a:r>
                <a:rPr lang="en-US" sz="2999">
                  <a:solidFill>
                    <a:srgbClr val="5CE1E6"/>
                  </a:solidFill>
                  <a:latin typeface="Codec Pro Bold"/>
                </a:rPr>
                <a:t>efficiently manage the inventory</a:t>
              </a:r>
              <a:r>
                <a:rPr lang="en-US" sz="2999">
                  <a:solidFill>
                    <a:srgbClr val="EDECED"/>
                  </a:solidFill>
                  <a:latin typeface="Codec Pro"/>
                </a:rPr>
                <a:t> of the pharmacy as well as providing the customers with a </a:t>
              </a:r>
              <a:r>
                <a:rPr lang="en-US" sz="2999">
                  <a:solidFill>
                    <a:srgbClr val="7ED957"/>
                  </a:solidFill>
                  <a:latin typeface="Codec Pro Bold"/>
                </a:rPr>
                <a:t>online portal</a:t>
              </a:r>
              <a:r>
                <a:rPr lang="en-US" sz="2999">
                  <a:solidFill>
                    <a:srgbClr val="EDECED"/>
                  </a:solidFill>
                  <a:latin typeface="Codec Pro"/>
                </a:rPr>
                <a:t> using which they can easily view the pharmacy at a glance without physically visiting it.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322014">
            <a:off x="11589302" y="-6549032"/>
            <a:ext cx="10329583" cy="97872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16051"/>
          <a:stretch>
            <a:fillRect/>
          </a:stretch>
        </p:blipFill>
        <p:spPr>
          <a:xfrm>
            <a:off x="-2386120" y="7982291"/>
            <a:ext cx="25722547" cy="59652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25887" t="15708" r="24058"/>
          <a:stretch>
            <a:fillRect/>
          </a:stretch>
        </p:blipFill>
        <p:spPr>
          <a:xfrm>
            <a:off x="11011078" y="1656730"/>
            <a:ext cx="6466609" cy="6120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4"/>
    </mc:Choice>
    <mc:Fallback>
      <p:transition spd="slow" advTm="559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17 : ISSUE A STOCK REQUEST FROM VENDOR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C9C39E-6DE8-4A5B-9554-01BB5963A674}"/>
              </a:ext>
            </a:extLst>
          </p:cNvPr>
          <p:cNvGrpSpPr/>
          <p:nvPr/>
        </p:nvGrpSpPr>
        <p:grpSpPr>
          <a:xfrm>
            <a:off x="241852" y="1714499"/>
            <a:ext cx="11797748" cy="6636233"/>
            <a:chOff x="241852" y="1714499"/>
            <a:chExt cx="11797748" cy="66362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C378F8-02BA-4260-B0E4-4E64CD184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52" y="1714499"/>
              <a:ext cx="11797748" cy="663623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C93FA7-D0DD-42F7-89B7-F558525335B0}"/>
                </a:ext>
              </a:extLst>
            </p:cNvPr>
            <p:cNvCxnSpPr/>
            <p:nvPr/>
          </p:nvCxnSpPr>
          <p:spPr>
            <a:xfrm flipV="1">
              <a:off x="3124200" y="2781300"/>
              <a:ext cx="106680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AF43A8-34B4-43D7-B9BF-739D92CFD62C}"/>
                </a:ext>
              </a:extLst>
            </p:cNvPr>
            <p:cNvSpPr/>
            <p:nvPr/>
          </p:nvSpPr>
          <p:spPr>
            <a:xfrm>
              <a:off x="2667000" y="3314700"/>
              <a:ext cx="1524000" cy="304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 to this tab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BB4932-A982-43F1-8ACD-7459E1B0DDF8}"/>
                </a:ext>
              </a:extLst>
            </p:cNvPr>
            <p:cNvCxnSpPr/>
            <p:nvPr/>
          </p:nvCxnSpPr>
          <p:spPr>
            <a:xfrm>
              <a:off x="9906000" y="3314700"/>
              <a:ext cx="838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BCE21D-DF26-47D0-8076-5FD02D6AAAB6}"/>
                </a:ext>
              </a:extLst>
            </p:cNvPr>
            <p:cNvSpPr/>
            <p:nvPr/>
          </p:nvSpPr>
          <p:spPr>
            <a:xfrm>
              <a:off x="8153400" y="3186056"/>
              <a:ext cx="1752600" cy="30479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Then Click Here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BC78BD7-82E1-4205-A53C-AAAC23396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2" y="2957213"/>
            <a:ext cx="12759800" cy="7177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84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2"/>
    </mc:Choice>
    <mc:Fallback>
      <p:transition spd="slow" advTm="1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17 : ISSUE A STOCK REQUEST FROM VENDOR [CONT.D]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C78BD7-82E1-4205-A53C-AAAC23396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12759800" cy="717738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76C9E4-15DB-405D-9A30-5EA86F723877}"/>
              </a:ext>
            </a:extLst>
          </p:cNvPr>
          <p:cNvCxnSpPr>
            <a:cxnSpLocks/>
          </p:cNvCxnSpPr>
          <p:nvPr/>
        </p:nvCxnSpPr>
        <p:spPr>
          <a:xfrm>
            <a:off x="4343400" y="3924300"/>
            <a:ext cx="1066800" cy="121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851F53-0942-4794-8FC1-9992BB3160A3}"/>
              </a:ext>
            </a:extLst>
          </p:cNvPr>
          <p:cNvCxnSpPr>
            <a:cxnSpLocks/>
          </p:cNvCxnSpPr>
          <p:nvPr/>
        </p:nvCxnSpPr>
        <p:spPr>
          <a:xfrm>
            <a:off x="4343400" y="3924300"/>
            <a:ext cx="1066800" cy="3124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7CACC1-ECDB-435F-BCA0-E564655E8017}"/>
              </a:ext>
            </a:extLst>
          </p:cNvPr>
          <p:cNvSpPr/>
          <p:nvPr/>
        </p:nvSpPr>
        <p:spPr>
          <a:xfrm>
            <a:off x="3657600" y="3086100"/>
            <a:ext cx="2819400" cy="8382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need 4 </a:t>
            </a:r>
            <a:r>
              <a:rPr lang="en-US" dirty="0" err="1"/>
              <a:t>Cipmol</a:t>
            </a:r>
            <a:r>
              <a:rPr lang="en-US" dirty="0"/>
              <a:t> and Crocin to accept that customer’s order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7B271B-132B-4E1B-BC9D-F356831CE07E}"/>
              </a:ext>
            </a:extLst>
          </p:cNvPr>
          <p:cNvCxnSpPr>
            <a:cxnSpLocks/>
          </p:cNvCxnSpPr>
          <p:nvPr/>
        </p:nvCxnSpPr>
        <p:spPr>
          <a:xfrm flipV="1">
            <a:off x="9982200" y="3695700"/>
            <a:ext cx="121920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7F3E-0934-47DC-8575-B1F997F010B6}"/>
              </a:ext>
            </a:extLst>
          </p:cNvPr>
          <p:cNvSpPr/>
          <p:nvPr/>
        </p:nvSpPr>
        <p:spPr>
          <a:xfrm>
            <a:off x="6934200" y="3973006"/>
            <a:ext cx="3048000" cy="101809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page, by default, shows the medicines whose quantity is less than the Risk Threshold. This quantity can be set.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3423ED-35E2-4704-94B5-3728553A91C7}"/>
              </a:ext>
            </a:extLst>
          </p:cNvPr>
          <p:cNvGrpSpPr/>
          <p:nvPr/>
        </p:nvGrpSpPr>
        <p:grpSpPr>
          <a:xfrm>
            <a:off x="5147201" y="2774007"/>
            <a:ext cx="12759799" cy="7177387"/>
            <a:chOff x="5300868" y="2843626"/>
            <a:chExt cx="12759799" cy="71773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7BD8EFF-089E-4CFB-8C65-B4C9BD64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868" y="2843626"/>
              <a:ext cx="12759799" cy="717738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42FF6C-DED5-4C7D-A6A2-4DFBF552A3AA}"/>
                </a:ext>
              </a:extLst>
            </p:cNvPr>
            <p:cNvSpPr/>
            <p:nvPr/>
          </p:nvSpPr>
          <p:spPr>
            <a:xfrm>
              <a:off x="10896600" y="3695700"/>
              <a:ext cx="5943600" cy="1143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Scroll down and select the vendor to whom you want to send the request. I have selected CIPLA who supplies </a:t>
              </a:r>
              <a:r>
                <a:rPr lang="en-US" dirty="0" err="1"/>
                <a:t>Cipmol</a:t>
              </a:r>
              <a:r>
                <a:rPr lang="en-US" dirty="0"/>
                <a:t>. Do the same for all vendors whom you want to re-stock from.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55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3"/>
    </mc:Choice>
    <mc:Fallback>
      <p:transition spd="slow" advTm="17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17 : ISSUE A STOCK REQUEST FROM VENDOR [CONT.D]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CF2BD-8692-4BFA-9DE1-F4FD20DF0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14500"/>
            <a:ext cx="1219200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E08A00-57F2-42D4-ACC9-FDF8EE9008D3}"/>
              </a:ext>
            </a:extLst>
          </p:cNvPr>
          <p:cNvSpPr/>
          <p:nvPr/>
        </p:nvSpPr>
        <p:spPr>
          <a:xfrm>
            <a:off x="8229600" y="2857500"/>
            <a:ext cx="3429000" cy="6858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the quantities and place the order. Do the same for Crocin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3F145E-0C02-4538-8E74-D20284D64784}"/>
              </a:ext>
            </a:extLst>
          </p:cNvPr>
          <p:cNvGrpSpPr/>
          <p:nvPr/>
        </p:nvGrpSpPr>
        <p:grpSpPr>
          <a:xfrm>
            <a:off x="5057041" y="2807521"/>
            <a:ext cx="13002360" cy="7313827"/>
            <a:chOff x="4700221" y="6186543"/>
            <a:chExt cx="13002360" cy="73138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9412D8-0749-4965-9918-0D148A33D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221" y="6186543"/>
              <a:ext cx="13002360" cy="731382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A9B6D8-9B06-4FE3-828C-14AF1A134FB6}"/>
                </a:ext>
              </a:extLst>
            </p:cNvPr>
            <p:cNvSpPr/>
            <p:nvPr/>
          </p:nvSpPr>
          <p:spPr>
            <a:xfrm>
              <a:off x="11454180" y="7608122"/>
              <a:ext cx="2441713" cy="6858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stock requests we just made appears here.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329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9"/>
    </mc:Choice>
    <mc:Fallback>
      <p:transition spd="slow" advTm="1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18 :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VENDOR ACCEPTS THE STOCK REQUESTS AND SENDS THE STOCK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DECED"/>
              </a:solidFill>
              <a:effectLst/>
              <a:uLnTx/>
              <a:uFillTx/>
              <a:latin typeface="Cy Grotesk Grand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78133-D56A-4589-88F8-0DC4105FB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714501"/>
            <a:ext cx="12869331" cy="72389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ACD1CB-FD17-43CB-8118-1574F1B4FD44}"/>
              </a:ext>
            </a:extLst>
          </p:cNvPr>
          <p:cNvGrpSpPr/>
          <p:nvPr/>
        </p:nvGrpSpPr>
        <p:grpSpPr>
          <a:xfrm>
            <a:off x="4648200" y="2513865"/>
            <a:ext cx="13362974" cy="7516673"/>
            <a:chOff x="4648200" y="2513865"/>
            <a:chExt cx="13362974" cy="75166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74B1DF-1776-4547-9AA4-81A0DC61D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513865"/>
              <a:ext cx="13362974" cy="751667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28C2B1D-1B96-4BC8-AEF2-AF8F0DB64162}"/>
                </a:ext>
              </a:extLst>
            </p:cNvPr>
            <p:cNvCxnSpPr/>
            <p:nvPr/>
          </p:nvCxnSpPr>
          <p:spPr>
            <a:xfrm>
              <a:off x="15011400" y="5448300"/>
              <a:ext cx="11430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4B5E86-3C35-4B69-8E56-6D44946FF0D6}"/>
                </a:ext>
              </a:extLst>
            </p:cNvPr>
            <p:cNvSpPr/>
            <p:nvPr/>
          </p:nvSpPr>
          <p:spPr>
            <a:xfrm>
              <a:off x="11582400" y="5295900"/>
              <a:ext cx="3505200" cy="4572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 the stock has arrived click here.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108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05"/>
    </mc:Choice>
    <mc:Fallback>
      <p:transition spd="slow" advTm="20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19 :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REGISTER THE ARRIVED STOCK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DECED"/>
              </a:solidFill>
              <a:effectLst/>
              <a:uLnTx/>
              <a:uFillTx/>
              <a:latin typeface="Cy Grotesk Grand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ACD1CB-FD17-43CB-8118-1574F1B4FD44}"/>
              </a:ext>
            </a:extLst>
          </p:cNvPr>
          <p:cNvGrpSpPr/>
          <p:nvPr/>
        </p:nvGrpSpPr>
        <p:grpSpPr>
          <a:xfrm>
            <a:off x="397450" y="1072832"/>
            <a:ext cx="13362974" cy="7516673"/>
            <a:chOff x="4648200" y="2513865"/>
            <a:chExt cx="13362974" cy="75166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74B1DF-1776-4547-9AA4-81A0DC61D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2513865"/>
              <a:ext cx="13362974" cy="7516673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28C2B1D-1B96-4BC8-AEF2-AF8F0DB64162}"/>
                </a:ext>
              </a:extLst>
            </p:cNvPr>
            <p:cNvCxnSpPr/>
            <p:nvPr/>
          </p:nvCxnSpPr>
          <p:spPr>
            <a:xfrm>
              <a:off x="15011400" y="5448300"/>
              <a:ext cx="114300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4B5E86-3C35-4B69-8E56-6D44946FF0D6}"/>
                </a:ext>
              </a:extLst>
            </p:cNvPr>
            <p:cNvSpPr/>
            <p:nvPr/>
          </p:nvSpPr>
          <p:spPr>
            <a:xfrm>
              <a:off x="11582400" y="5295900"/>
              <a:ext cx="3505200" cy="4572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 the stock has arrived click here.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E6BF33-BA5D-47F5-83D8-D4C277C53C25}"/>
              </a:ext>
            </a:extLst>
          </p:cNvPr>
          <p:cNvGrpSpPr/>
          <p:nvPr/>
        </p:nvGrpSpPr>
        <p:grpSpPr>
          <a:xfrm>
            <a:off x="1710597" y="1600022"/>
            <a:ext cx="13536260" cy="7614146"/>
            <a:chOff x="1398940" y="1632972"/>
            <a:chExt cx="13536260" cy="761414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C2BC71-171D-43B5-8C23-9AB5604A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940" y="1632972"/>
              <a:ext cx="13536260" cy="7614146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3A8568-5F04-45D7-B124-36F989603C61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467600" y="4567407"/>
              <a:ext cx="2781300" cy="9570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DFAC68-8035-4A85-92A5-3983602457E9}"/>
                </a:ext>
              </a:extLst>
            </p:cNvPr>
            <p:cNvSpPr/>
            <p:nvPr/>
          </p:nvSpPr>
          <p:spPr>
            <a:xfrm>
              <a:off x="10248900" y="4148307"/>
              <a:ext cx="3048000" cy="8382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Follow the steps and fill up the table above.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8B01F3-0AEB-48D8-85FC-D82518DC2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48" y="2211718"/>
            <a:ext cx="13536259" cy="76141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8D749-817F-4A4A-8812-846D92DF0582}"/>
              </a:ext>
            </a:extLst>
          </p:cNvPr>
          <p:cNvGrpSpPr/>
          <p:nvPr/>
        </p:nvGrpSpPr>
        <p:grpSpPr>
          <a:xfrm>
            <a:off x="4972993" y="2749107"/>
            <a:ext cx="12954000" cy="7286625"/>
            <a:chOff x="5144738" y="2717039"/>
            <a:chExt cx="12954000" cy="72866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A123C1-057D-408C-BFB4-3A6A47A2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38" y="2717039"/>
              <a:ext cx="12954000" cy="7286625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7A935D-555B-4B73-A195-855A1860265C}"/>
                </a:ext>
              </a:extLst>
            </p:cNvPr>
            <p:cNvCxnSpPr/>
            <p:nvPr/>
          </p:nvCxnSpPr>
          <p:spPr>
            <a:xfrm>
              <a:off x="10591800" y="6972300"/>
              <a:ext cx="740350" cy="1135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1241C3-8DD7-4753-8080-F36E49E2C7F6}"/>
                </a:ext>
              </a:extLst>
            </p:cNvPr>
            <p:cNvSpPr/>
            <p:nvPr/>
          </p:nvSpPr>
          <p:spPr>
            <a:xfrm>
              <a:off x="9372600" y="6210301"/>
              <a:ext cx="2209800" cy="83819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After Registering the arrived items exit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669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9"/>
    </mc:Choice>
    <mc:Fallback>
      <p:transition spd="slow" advTm="30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19 :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REGISTER THE ARRIVED STOCK [CONT.D]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DECED"/>
              </a:solidFill>
              <a:effectLst/>
              <a:uLnTx/>
              <a:uFillTx/>
              <a:latin typeface="Cy Grotesk Grand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8D749-817F-4A4A-8812-846D92DF0582}"/>
              </a:ext>
            </a:extLst>
          </p:cNvPr>
          <p:cNvGrpSpPr/>
          <p:nvPr/>
        </p:nvGrpSpPr>
        <p:grpSpPr>
          <a:xfrm>
            <a:off x="457200" y="1866900"/>
            <a:ext cx="12954000" cy="7286625"/>
            <a:chOff x="5144738" y="2717039"/>
            <a:chExt cx="12954000" cy="72866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A123C1-057D-408C-BFB4-3A6A47A2A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38" y="2717039"/>
              <a:ext cx="12954000" cy="7286625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7A935D-555B-4B73-A195-855A1860265C}"/>
                </a:ext>
              </a:extLst>
            </p:cNvPr>
            <p:cNvCxnSpPr/>
            <p:nvPr/>
          </p:nvCxnSpPr>
          <p:spPr>
            <a:xfrm>
              <a:off x="10591800" y="6972300"/>
              <a:ext cx="740350" cy="1135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1241C3-8DD7-4753-8080-F36E49E2C7F6}"/>
                </a:ext>
              </a:extLst>
            </p:cNvPr>
            <p:cNvSpPr/>
            <p:nvPr/>
          </p:nvSpPr>
          <p:spPr>
            <a:xfrm>
              <a:off x="9372600" y="6210301"/>
              <a:ext cx="2209800" cy="83819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After Registering the arrived items exit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23DB22-C9C7-4F3A-837B-89F9C3C5E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79417"/>
            <a:ext cx="13944600" cy="7286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C7917A2-52AA-42F1-BF3C-5DE6FFF28CFA}"/>
              </a:ext>
            </a:extLst>
          </p:cNvPr>
          <p:cNvGrpSpPr/>
          <p:nvPr/>
        </p:nvGrpSpPr>
        <p:grpSpPr>
          <a:xfrm>
            <a:off x="4191000" y="2474347"/>
            <a:ext cx="13335000" cy="7272738"/>
            <a:chOff x="4191000" y="2474347"/>
            <a:chExt cx="13335000" cy="72727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92C4BD-BF5F-408D-A7D6-48F22070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2474347"/>
              <a:ext cx="13335000" cy="727273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E244E3-DD77-4FF2-BABF-BE3CEDA4C1EB}"/>
                </a:ext>
              </a:extLst>
            </p:cNvPr>
            <p:cNvCxnSpPr/>
            <p:nvPr/>
          </p:nvCxnSpPr>
          <p:spPr>
            <a:xfrm>
              <a:off x="12725400" y="4152900"/>
              <a:ext cx="8382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C118CF-3BDB-4819-AA07-4D6A51A7410C}"/>
                </a:ext>
              </a:extLst>
            </p:cNvPr>
            <p:cNvCxnSpPr/>
            <p:nvPr/>
          </p:nvCxnSpPr>
          <p:spPr>
            <a:xfrm>
              <a:off x="12801600" y="4152900"/>
              <a:ext cx="2667000" cy="12072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159336-7F83-4678-86FB-77C06EF371ED}"/>
                </a:ext>
              </a:extLst>
            </p:cNvPr>
            <p:cNvSpPr/>
            <p:nvPr/>
          </p:nvSpPr>
          <p:spPr>
            <a:xfrm>
              <a:off x="8496300" y="3737659"/>
              <a:ext cx="4953000" cy="8382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Once you have registered an arrived stock then you can only view the details of the stock but cannot edit the arrived items.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956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9"/>
    </mc:Choice>
    <mc:Fallback>
      <p:transition spd="slow" advTm="2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20 :</a:t>
            </a: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VIEW DETAILS OF ARRIVED STOCK AND PRINT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DECED"/>
              </a:solidFill>
              <a:effectLst/>
              <a:uLnTx/>
              <a:uFillTx/>
              <a:latin typeface="Cy Grotesk Gran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702FD3-88D7-4A7B-8313-FE8153188097}"/>
              </a:ext>
            </a:extLst>
          </p:cNvPr>
          <p:cNvGrpSpPr/>
          <p:nvPr/>
        </p:nvGrpSpPr>
        <p:grpSpPr>
          <a:xfrm>
            <a:off x="490330" y="1866900"/>
            <a:ext cx="11396870" cy="6477000"/>
            <a:chOff x="490330" y="1866900"/>
            <a:chExt cx="13335000" cy="72727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92C4BD-BF5F-408D-A7D6-48F22070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30" y="1866900"/>
              <a:ext cx="13335000" cy="727273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E244E3-DD77-4FF2-BABF-BE3CEDA4C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782300" y="3862443"/>
              <a:ext cx="838200" cy="9000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159336-7F83-4678-86FB-77C06EF371ED}"/>
                </a:ext>
              </a:extLst>
            </p:cNvPr>
            <p:cNvSpPr/>
            <p:nvPr/>
          </p:nvSpPr>
          <p:spPr>
            <a:xfrm>
              <a:off x="10134600" y="3581400"/>
              <a:ext cx="1485900" cy="3429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50176C-3B14-4035-B8F0-A379108407F8}"/>
              </a:ext>
            </a:extLst>
          </p:cNvPr>
          <p:cNvGrpSpPr/>
          <p:nvPr/>
        </p:nvGrpSpPr>
        <p:grpSpPr>
          <a:xfrm>
            <a:off x="1916985" y="2357230"/>
            <a:ext cx="12268200" cy="6900862"/>
            <a:chOff x="2209800" y="2476500"/>
            <a:chExt cx="12268200" cy="69008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4A4307-5F48-42F3-AE5A-069702FCE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2476500"/>
              <a:ext cx="12268200" cy="6900862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0C9FA8-E05E-4DAD-8DB9-55479282763E}"/>
                </a:ext>
              </a:extLst>
            </p:cNvPr>
            <p:cNvCxnSpPr>
              <a:cxnSpLocks/>
            </p:cNvCxnSpPr>
            <p:nvPr/>
          </p:nvCxnSpPr>
          <p:spPr>
            <a:xfrm>
              <a:off x="11887199" y="4098393"/>
              <a:ext cx="1584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D9EFDB-D221-411C-85AC-E456D448637A}"/>
                </a:ext>
              </a:extLst>
            </p:cNvPr>
            <p:cNvSpPr/>
            <p:nvPr/>
          </p:nvSpPr>
          <p:spPr>
            <a:xfrm>
              <a:off x="11333637" y="3924300"/>
              <a:ext cx="1267381" cy="32649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Here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F0382A0-2714-4351-9C43-511226422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15" y="2909589"/>
            <a:ext cx="12912198" cy="7263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7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4"/>
    </mc:Choice>
    <mc:Fallback>
      <p:transition spd="slow" advTm="1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000" dirty="0">
                <a:solidFill>
                  <a:srgbClr val="EDECED"/>
                </a:solidFill>
                <a:latin typeface="Cy Grotesk Grand"/>
              </a:rPr>
              <a:t>21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TRY TO ACCEPT AN ORDER AND SUCCEED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5BBAA-2013-47E0-8593-E7CBC3067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623957"/>
            <a:ext cx="11133765" cy="62627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468473-8CE0-4816-B581-9F321C6A8738}"/>
              </a:ext>
            </a:extLst>
          </p:cNvPr>
          <p:cNvCxnSpPr/>
          <p:nvPr/>
        </p:nvCxnSpPr>
        <p:spPr>
          <a:xfrm>
            <a:off x="9601200" y="5600700"/>
            <a:ext cx="762000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E22391-0D13-4A90-BD4C-5AC9E1A93A89}"/>
              </a:ext>
            </a:extLst>
          </p:cNvPr>
          <p:cNvSpPr/>
          <p:nvPr/>
        </p:nvSpPr>
        <p:spPr>
          <a:xfrm>
            <a:off x="8525836" y="5143500"/>
            <a:ext cx="1151564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48EF8-53CE-4F70-AE34-3D8A5C81A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45" y="2109787"/>
            <a:ext cx="12954000" cy="7286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05719-3B3C-4E80-94E2-17FFBD4A0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58565"/>
            <a:ext cx="12954000" cy="7286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17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5"/>
    </mc:Choice>
    <mc:Fallback>
      <p:transition spd="slow" advTm="23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</a:t>
            </a:r>
            <a:r>
              <a:rPr lang="en-US" sz="4000" dirty="0">
                <a:solidFill>
                  <a:srgbClr val="EDECED"/>
                </a:solidFill>
                <a:latin typeface="Cy Grotesk Grand"/>
              </a:rPr>
              <a:t>22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 : CHECK EXPIRED ITEMS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360416-B44A-403E-A2F5-3DB9CAAD2FE0}"/>
              </a:ext>
            </a:extLst>
          </p:cNvPr>
          <p:cNvGrpSpPr/>
          <p:nvPr/>
        </p:nvGrpSpPr>
        <p:grpSpPr>
          <a:xfrm>
            <a:off x="424070" y="1181101"/>
            <a:ext cx="12869334" cy="7239000"/>
            <a:chOff x="424070" y="1181101"/>
            <a:chExt cx="12869334" cy="723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ED94FC-F0E2-4887-9F39-D9BCB3D57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70" y="1181101"/>
              <a:ext cx="12869334" cy="72390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673EDD5-7F1D-47F9-BAB7-32431182B1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8824" y="3162300"/>
              <a:ext cx="913976" cy="6096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D980D1-B5D9-4062-BDD8-E6572E0104C1}"/>
                </a:ext>
              </a:extLst>
            </p:cNvPr>
            <p:cNvCxnSpPr/>
            <p:nvPr/>
          </p:nvCxnSpPr>
          <p:spPr>
            <a:xfrm flipV="1">
              <a:off x="7162800" y="3086100"/>
              <a:ext cx="7651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25536F-8DAD-42F2-A509-839BF88A4F71}"/>
                </a:ext>
              </a:extLst>
            </p:cNvPr>
            <p:cNvSpPr/>
            <p:nvPr/>
          </p:nvSpPr>
          <p:spPr>
            <a:xfrm>
              <a:off x="6553200" y="3771900"/>
              <a:ext cx="1752812" cy="13716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Enter the month and year for which you want the expired items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9FA20A-C43F-4B36-B2A9-0B77E7906E54}"/>
              </a:ext>
            </a:extLst>
          </p:cNvPr>
          <p:cNvGrpSpPr/>
          <p:nvPr/>
        </p:nvGrpSpPr>
        <p:grpSpPr>
          <a:xfrm>
            <a:off x="1857545" y="1638300"/>
            <a:ext cx="13417400" cy="7699687"/>
            <a:chOff x="2056976" y="1562100"/>
            <a:chExt cx="13417400" cy="76996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981BCF-F098-460F-B7F9-77CD9046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976" y="1714500"/>
              <a:ext cx="13417400" cy="754728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BE58B0-CD6B-48D3-98CE-A0955C39D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6600" y="1866899"/>
              <a:ext cx="1295400" cy="3048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EE099C-18A0-491B-9ABE-4F2C50F507AA}"/>
                </a:ext>
              </a:extLst>
            </p:cNvPr>
            <p:cNvSpPr/>
            <p:nvPr/>
          </p:nvSpPr>
          <p:spPr>
            <a:xfrm>
              <a:off x="8382000" y="1562100"/>
              <a:ext cx="1600200" cy="6096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Note the query parameters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5405D64-5D91-4BC0-9766-AFB258F07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99" y="2418521"/>
            <a:ext cx="13385005" cy="75290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90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4"/>
    </mc:Choice>
    <mc:Fallback>
      <p:transition spd="slow" advTm="2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433814" y="1799061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2628900"/>
            <a:ext cx="9920191" cy="3435009"/>
            <a:chOff x="0" y="-9525"/>
            <a:chExt cx="13226922" cy="4580013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2826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In the following slides all the features accessible to a staff member of the pharmacy are explained in detail.</a:t>
              </a:r>
            </a:p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Note: For an company to be qualified as a vendor the </a:t>
              </a: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admin</a:t>
              </a: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 needs to register them first.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y Grotesk Grand"/>
                  <a:ea typeface="+mn-ea"/>
                  <a:cs typeface="+mn-cs"/>
                </a:rPr>
                <a:t>VENDOR VIEW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557584" y="3967149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3"/>
    </mc:Choice>
    <mc:Fallback>
      <p:transition spd="slow" advTm="64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708" t="16001" r="22688" b="86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18292" y="2360079"/>
            <a:ext cx="3181283" cy="16648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18292" y="429887"/>
            <a:ext cx="3181283" cy="16465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92439" y="4368865"/>
            <a:ext cx="5707136" cy="154926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28700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900">
                <a:solidFill>
                  <a:srgbClr val="EDECED"/>
                </a:solidFill>
                <a:latin typeface="Cy Grotesk Grand"/>
              </a:rPr>
              <a:t>DESIGN CHOICES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05850"/>
            <a:ext cx="479367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EDECED"/>
                </a:solidFill>
                <a:latin typeface="Codec Pro"/>
              </a:rPr>
              <a:t>Go Back to Agenda Page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477568"/>
            <a:ext cx="9831989" cy="360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7"/>
              </a:lnSpc>
            </a:pPr>
            <a:r>
              <a:rPr lang="en-US" sz="4055" dirty="0">
                <a:solidFill>
                  <a:srgbClr val="EDECED"/>
                </a:solidFill>
                <a:latin typeface="Open Sans Light Bold"/>
              </a:rPr>
              <a:t>Back-end Database:</a:t>
            </a:r>
            <a:r>
              <a:rPr lang="en-US" sz="4055" dirty="0">
                <a:solidFill>
                  <a:srgbClr val="EDECED"/>
                </a:solidFill>
                <a:latin typeface="Open Sans Light"/>
              </a:rPr>
              <a:t> </a:t>
            </a:r>
            <a:r>
              <a:rPr lang="en-US" sz="4055" dirty="0">
                <a:solidFill>
                  <a:srgbClr val="004AAD"/>
                </a:solidFill>
                <a:latin typeface="Open Sans Light Bold"/>
              </a:rPr>
              <a:t>My</a:t>
            </a:r>
            <a:r>
              <a:rPr lang="en-US" sz="4055" dirty="0">
                <a:solidFill>
                  <a:srgbClr val="E48E00"/>
                </a:solidFill>
                <a:latin typeface="Open Sans Light Bold"/>
              </a:rPr>
              <a:t>SQL</a:t>
            </a:r>
          </a:p>
          <a:p>
            <a:pPr>
              <a:lnSpc>
                <a:spcPts val="5677"/>
              </a:lnSpc>
            </a:pPr>
            <a:endParaRPr lang="en-US" sz="4055" dirty="0">
              <a:solidFill>
                <a:srgbClr val="E48E00"/>
              </a:solidFill>
              <a:latin typeface="Open Sans Light Bold"/>
            </a:endParaRPr>
          </a:p>
          <a:p>
            <a:pPr>
              <a:lnSpc>
                <a:spcPts val="5677"/>
              </a:lnSpc>
            </a:pPr>
            <a:r>
              <a:rPr lang="en-US" sz="4055" dirty="0">
                <a:solidFill>
                  <a:srgbClr val="EDECED"/>
                </a:solidFill>
                <a:latin typeface="Open Sans Light Bold"/>
              </a:rPr>
              <a:t>Web Framework:</a:t>
            </a:r>
            <a:r>
              <a:rPr lang="en-US" sz="4055" dirty="0">
                <a:solidFill>
                  <a:srgbClr val="EDECED"/>
                </a:solidFill>
                <a:latin typeface="Open Sans Light"/>
              </a:rPr>
              <a:t> </a:t>
            </a:r>
            <a:r>
              <a:rPr lang="en-US" sz="4055" dirty="0">
                <a:solidFill>
                  <a:srgbClr val="008037"/>
                </a:solidFill>
                <a:latin typeface="Open Sans Light Bold"/>
              </a:rPr>
              <a:t>Django</a:t>
            </a:r>
          </a:p>
          <a:p>
            <a:pPr>
              <a:lnSpc>
                <a:spcPts val="5677"/>
              </a:lnSpc>
            </a:pPr>
            <a:endParaRPr lang="en-US" sz="4055" dirty="0">
              <a:solidFill>
                <a:srgbClr val="008037"/>
              </a:solidFill>
              <a:latin typeface="Open Sans Light Bold"/>
            </a:endParaRPr>
          </a:p>
          <a:p>
            <a:pPr>
              <a:lnSpc>
                <a:spcPts val="5677"/>
              </a:lnSpc>
            </a:pPr>
            <a:r>
              <a:rPr lang="en-US" sz="4055" dirty="0">
                <a:solidFill>
                  <a:srgbClr val="EDECED"/>
                </a:solidFill>
                <a:latin typeface="Open Sans Light Bold"/>
              </a:rPr>
              <a:t>Front-End: </a:t>
            </a:r>
            <a:r>
              <a:rPr lang="en-US" sz="4055" dirty="0">
                <a:solidFill>
                  <a:srgbClr val="FF1616"/>
                </a:solidFill>
                <a:latin typeface="Open Sans Light Bold"/>
              </a:rPr>
              <a:t>HTML</a:t>
            </a:r>
            <a:r>
              <a:rPr lang="en-US" sz="4055" dirty="0">
                <a:solidFill>
                  <a:srgbClr val="EDECED"/>
                </a:solidFill>
                <a:latin typeface="Open Sans Light Bold"/>
              </a:rPr>
              <a:t>, </a:t>
            </a:r>
            <a:r>
              <a:rPr lang="en-US" sz="4055" dirty="0">
                <a:solidFill>
                  <a:srgbClr val="38B6FF"/>
                </a:solidFill>
                <a:latin typeface="Open Sans Light Bold"/>
              </a:rPr>
              <a:t>CSS</a:t>
            </a:r>
            <a:r>
              <a:rPr lang="en-US" sz="4055" dirty="0">
                <a:solidFill>
                  <a:srgbClr val="EDECED"/>
                </a:solidFill>
                <a:latin typeface="Open Sans Light Bold"/>
              </a:rPr>
              <a:t>, and </a:t>
            </a:r>
            <a:r>
              <a:rPr lang="en-US" sz="4055" dirty="0" err="1">
                <a:solidFill>
                  <a:srgbClr val="7ED957"/>
                </a:solidFill>
                <a:latin typeface="Open Sans Light Bold"/>
              </a:rPr>
              <a:t>Javascript</a:t>
            </a:r>
            <a:endParaRPr lang="en-US" sz="4055" dirty="0">
              <a:solidFill>
                <a:srgbClr val="7ED957"/>
              </a:solidFill>
              <a:latin typeface="Open Sans Light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5"/>
    </mc:Choice>
    <mc:Fallback>
      <p:transition spd="slow" advTm="557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8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23: LOG IN USING VENDOR CREDENTIALS AND GET VENDOR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028F8-7656-4183-ABAB-7A0580421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6" y="1866900"/>
            <a:ext cx="11844764" cy="6662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6502D-6D0E-48D6-A0B9-D03C8D14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800350"/>
            <a:ext cx="12726034" cy="7158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573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7"/>
    </mc:Choice>
    <mc:Fallback>
      <p:transition spd="slow" advTm="1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24: ACCEPT A STOCK REQUEST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6502D-6D0E-48D6-A0B9-D03C8D14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3" y="1333500"/>
            <a:ext cx="11811634" cy="6644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4A13A-801A-4D36-9B5E-7C76B3636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95500"/>
            <a:ext cx="14093687" cy="7927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694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5"/>
    </mc:Choice>
    <mc:Fallback>
      <p:transition spd="slow" advTm="17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25: VIEW STAFF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E0021-49EE-415A-9424-BFA185981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28700"/>
            <a:ext cx="14093687" cy="7927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FBB83A-9353-4E4D-8E18-D73BBB4D0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58" y="1790700"/>
            <a:ext cx="14631668" cy="8230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41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67"/>
    </mc:Choice>
    <mc:Fallback>
      <p:transition spd="slow" advTm="1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26: REJECT A STOCK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CD37B-CEF7-4E09-A08E-BD301908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8700"/>
            <a:ext cx="12115800" cy="6815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424E1-5599-4C06-9293-191670E6A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32" y="1714500"/>
            <a:ext cx="14631668" cy="8230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23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6"/>
    </mc:Choice>
    <mc:Fallback>
      <p:transition spd="slow" advTm="1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433814" y="1799061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" y="2628900"/>
            <a:ext cx="9920191" cy="2357791"/>
            <a:chOff x="0" y="-9525"/>
            <a:chExt cx="13226922" cy="3143722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1390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odec Pro"/>
                  <a:ea typeface="+mn-ea"/>
                  <a:cs typeface="+mn-cs"/>
                </a:rPr>
                <a:t>In the following slides all the features accessible to the admin of the database are explained in detail.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92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EDECED"/>
                  </a:solidFill>
                  <a:effectLst/>
                  <a:uLnTx/>
                  <a:uFillTx/>
                  <a:latin typeface="Cy Grotesk Grand"/>
                  <a:ea typeface="+mn-ea"/>
                  <a:cs typeface="+mn-cs"/>
                </a:rPr>
                <a:t>ADMIN VIEW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557584" y="3967149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6"/>
    </mc:Choice>
    <mc:Fallback>
      <p:transition spd="slow" advTm="589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148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29 : LOG IN USING ADMIN CREDENTIALS AND GET ADMIN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95DE0-CC79-4DC9-B67F-BE7A71D2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96117"/>
            <a:ext cx="12808861" cy="7204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D012B-1B6C-4785-A040-59E8FF751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43150"/>
            <a:ext cx="13723260" cy="7719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37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8"/>
    </mc:Choice>
    <mc:Fallback>
      <p:transition spd="slow" advTm="8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F72A4D-A6F7-4981-94D4-F91256462E6A}"/>
              </a:ext>
            </a:extLst>
          </p:cNvPr>
          <p:cNvGrpSpPr/>
          <p:nvPr/>
        </p:nvGrpSpPr>
        <p:grpSpPr>
          <a:xfrm>
            <a:off x="304800" y="1104900"/>
            <a:ext cx="13723260" cy="7719334"/>
            <a:chOff x="304800" y="1104900"/>
            <a:chExt cx="13723260" cy="7719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ED012B-1B6C-4785-A040-59E8FF751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104900"/>
              <a:ext cx="13723260" cy="771933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DA26A1-C867-4E4D-9208-7851F195647E}"/>
                </a:ext>
              </a:extLst>
            </p:cNvPr>
            <p:cNvCxnSpPr/>
            <p:nvPr/>
          </p:nvCxnSpPr>
          <p:spPr>
            <a:xfrm flipH="1">
              <a:off x="5015948" y="2892315"/>
              <a:ext cx="83820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194814-8CD6-459F-A131-0607838CEF38}"/>
                </a:ext>
              </a:extLst>
            </p:cNvPr>
            <p:cNvSpPr/>
            <p:nvPr/>
          </p:nvSpPr>
          <p:spPr>
            <a:xfrm>
              <a:off x="5777948" y="2587515"/>
              <a:ext cx="1219200" cy="609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F70875-3D41-4FB7-9095-D7429F9CC671}"/>
              </a:ext>
            </a:extLst>
          </p:cNvPr>
          <p:cNvGrpSpPr/>
          <p:nvPr/>
        </p:nvGrpSpPr>
        <p:grpSpPr>
          <a:xfrm>
            <a:off x="838200" y="1374942"/>
            <a:ext cx="13723260" cy="7719334"/>
            <a:chOff x="990600" y="1656523"/>
            <a:chExt cx="13723260" cy="7719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03773-1363-4BC0-A442-64C94426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656523"/>
              <a:ext cx="13723260" cy="7719334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8E34C0-0139-41D0-B39E-8FEEB252F871}"/>
                </a:ext>
              </a:extLst>
            </p:cNvPr>
            <p:cNvCxnSpPr/>
            <p:nvPr/>
          </p:nvCxnSpPr>
          <p:spPr>
            <a:xfrm flipH="1">
              <a:off x="8839200" y="3390900"/>
              <a:ext cx="60960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82B98D-B120-4E12-AE5E-F2E4633E1102}"/>
                </a:ext>
              </a:extLst>
            </p:cNvPr>
            <p:cNvSpPr/>
            <p:nvPr/>
          </p:nvSpPr>
          <p:spPr>
            <a:xfrm>
              <a:off x="9455426" y="3086100"/>
              <a:ext cx="1447800" cy="5334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 User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30 : ADD VENDOR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87E89C-138D-4D90-9455-C63FF4950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36594"/>
            <a:ext cx="13549515" cy="76216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ACD3231-E871-459C-AEB6-E3B5C4F8641F}"/>
              </a:ext>
            </a:extLst>
          </p:cNvPr>
          <p:cNvGrpSpPr/>
          <p:nvPr/>
        </p:nvGrpSpPr>
        <p:grpSpPr>
          <a:xfrm>
            <a:off x="2244975" y="1860886"/>
            <a:ext cx="13860180" cy="7796351"/>
            <a:chOff x="2244975" y="1860886"/>
            <a:chExt cx="13860180" cy="779635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43B30E-9A7C-4897-8813-EE1575F50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975" y="1860886"/>
              <a:ext cx="13860180" cy="779635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806EE-DE5C-4B8A-A031-189EBBF44315}"/>
                </a:ext>
              </a:extLst>
            </p:cNvPr>
            <p:cNvSpPr/>
            <p:nvPr/>
          </p:nvSpPr>
          <p:spPr>
            <a:xfrm>
              <a:off x="11963400" y="3924300"/>
              <a:ext cx="3131460" cy="1447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 in the details and save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93D216-3EF1-4B91-8545-395E9BD31F9E}"/>
              </a:ext>
            </a:extLst>
          </p:cNvPr>
          <p:cNvGrpSpPr/>
          <p:nvPr/>
        </p:nvGrpSpPr>
        <p:grpSpPr>
          <a:xfrm>
            <a:off x="3260035" y="2174269"/>
            <a:ext cx="14106939" cy="7935153"/>
            <a:chOff x="3260035" y="2174269"/>
            <a:chExt cx="14106939" cy="793515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4C89258-3004-41F5-8D16-D8D5532EC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035" y="2174269"/>
              <a:ext cx="14106939" cy="793515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139B0D-7F27-4363-81A3-B9EC2564B20C}"/>
                </a:ext>
              </a:extLst>
            </p:cNvPr>
            <p:cNvCxnSpPr/>
            <p:nvPr/>
          </p:nvCxnSpPr>
          <p:spPr>
            <a:xfrm flipH="1">
              <a:off x="9448800" y="4648200"/>
              <a:ext cx="3581400" cy="9525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E24E809-FE99-4008-8644-AA5C8C92DCF9}"/>
                </a:ext>
              </a:extLst>
            </p:cNvPr>
            <p:cNvCxnSpPr/>
            <p:nvPr/>
          </p:nvCxnSpPr>
          <p:spPr>
            <a:xfrm flipH="1" flipV="1">
              <a:off x="10953105" y="3924300"/>
              <a:ext cx="2084355" cy="766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3902BE-F534-4505-AC36-D8732C93F02F}"/>
                </a:ext>
              </a:extLst>
            </p:cNvPr>
            <p:cNvSpPr/>
            <p:nvPr/>
          </p:nvSpPr>
          <p:spPr>
            <a:xfrm>
              <a:off x="12930336" y="4395214"/>
              <a:ext cx="2036527" cy="59588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Vendor added successfully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2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73"/>
    </mc:Choice>
    <mc:Fallback>
      <p:transition spd="slow" advTm="30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31 : ADD MEDICINE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DD7687-4724-4D06-AB7D-4FDE66E34193}"/>
              </a:ext>
            </a:extLst>
          </p:cNvPr>
          <p:cNvGrpSpPr/>
          <p:nvPr/>
        </p:nvGrpSpPr>
        <p:grpSpPr>
          <a:xfrm>
            <a:off x="304800" y="1104900"/>
            <a:ext cx="13723260" cy="7719334"/>
            <a:chOff x="304800" y="1104900"/>
            <a:chExt cx="13723260" cy="771933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221E9A-53C2-48E8-AA71-FE5D79C3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104900"/>
              <a:ext cx="13723260" cy="7719334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9FE1A7-D002-4335-955F-22FE8385F935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5181600" y="4686300"/>
              <a:ext cx="106680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EED827-0F19-4E32-BB95-9887811CE4A4}"/>
                </a:ext>
              </a:extLst>
            </p:cNvPr>
            <p:cNvSpPr/>
            <p:nvPr/>
          </p:nvSpPr>
          <p:spPr>
            <a:xfrm>
              <a:off x="6248400" y="4381500"/>
              <a:ext cx="1219200" cy="609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Here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E6A306D-262E-42A6-A8DE-95F419382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13191"/>
            <a:ext cx="13622714" cy="766277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B70A087-D8CD-4E02-AF00-539CB6EE4BCE}"/>
              </a:ext>
            </a:extLst>
          </p:cNvPr>
          <p:cNvGrpSpPr/>
          <p:nvPr/>
        </p:nvGrpSpPr>
        <p:grpSpPr>
          <a:xfrm>
            <a:off x="1828166" y="1714500"/>
            <a:ext cx="14631668" cy="8230313"/>
            <a:chOff x="1828166" y="1714500"/>
            <a:chExt cx="14631668" cy="823031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728B74A-41A8-40F7-8F15-161A820B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166" y="1714500"/>
              <a:ext cx="14631668" cy="8230313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C79D1A-25F4-4E4D-86E6-E83D76154050}"/>
                </a:ext>
              </a:extLst>
            </p:cNvPr>
            <p:cNvSpPr/>
            <p:nvPr/>
          </p:nvSpPr>
          <p:spPr>
            <a:xfrm>
              <a:off x="11963400" y="3924300"/>
              <a:ext cx="3131460" cy="1447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 in the details and save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9F8639-0C06-48E7-9AB9-615CED205568}"/>
              </a:ext>
            </a:extLst>
          </p:cNvPr>
          <p:cNvGrpSpPr/>
          <p:nvPr/>
        </p:nvGrpSpPr>
        <p:grpSpPr>
          <a:xfrm>
            <a:off x="3352800" y="2002410"/>
            <a:ext cx="14472008" cy="8140504"/>
            <a:chOff x="3352800" y="2002410"/>
            <a:chExt cx="14472008" cy="814050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8249C0-4EB8-4936-8A73-434FADCDD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2002410"/>
              <a:ext cx="14472008" cy="8140504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0451F3E-C64D-45C9-8498-A7116238C68E}"/>
                </a:ext>
              </a:extLst>
            </p:cNvPr>
            <p:cNvCxnSpPr/>
            <p:nvPr/>
          </p:nvCxnSpPr>
          <p:spPr>
            <a:xfrm flipH="1">
              <a:off x="9437015" y="4507396"/>
              <a:ext cx="3581400" cy="9525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0AE020B-DD36-4406-94EA-A020A01F9A65}"/>
                </a:ext>
              </a:extLst>
            </p:cNvPr>
            <p:cNvCxnSpPr/>
            <p:nvPr/>
          </p:nvCxnSpPr>
          <p:spPr>
            <a:xfrm flipH="1" flipV="1">
              <a:off x="10941320" y="3783496"/>
              <a:ext cx="2084355" cy="766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B152133-6780-4667-BA71-602DCE758FCE}"/>
                </a:ext>
              </a:extLst>
            </p:cNvPr>
            <p:cNvSpPr/>
            <p:nvPr/>
          </p:nvSpPr>
          <p:spPr>
            <a:xfrm>
              <a:off x="12918551" y="4254410"/>
              <a:ext cx="2036527" cy="59588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Medicine added successfully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178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37"/>
    </mc:Choice>
    <mc:Fallback>
      <p:transition spd="slow" advTm="2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114300"/>
            <a:ext cx="16218090" cy="6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FEATURE 32 : ADD STAFF MEMBER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F72A4D-A6F7-4981-94D4-F91256462E6A}"/>
              </a:ext>
            </a:extLst>
          </p:cNvPr>
          <p:cNvGrpSpPr/>
          <p:nvPr/>
        </p:nvGrpSpPr>
        <p:grpSpPr>
          <a:xfrm>
            <a:off x="265045" y="848495"/>
            <a:ext cx="13723260" cy="7719334"/>
            <a:chOff x="304800" y="1104900"/>
            <a:chExt cx="13723260" cy="7719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ED012B-1B6C-4785-A040-59E8FF751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104900"/>
              <a:ext cx="13723260" cy="771933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DA26A1-C867-4E4D-9208-7851F195647E}"/>
                </a:ext>
              </a:extLst>
            </p:cNvPr>
            <p:cNvCxnSpPr/>
            <p:nvPr/>
          </p:nvCxnSpPr>
          <p:spPr>
            <a:xfrm flipH="1">
              <a:off x="5105400" y="2628900"/>
              <a:ext cx="83820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194814-8CD6-459F-A131-0607838CEF38}"/>
                </a:ext>
              </a:extLst>
            </p:cNvPr>
            <p:cNvSpPr/>
            <p:nvPr/>
          </p:nvSpPr>
          <p:spPr>
            <a:xfrm>
              <a:off x="5867400" y="2324100"/>
              <a:ext cx="1219200" cy="609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Click Here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152D31-B7E3-421D-8BA2-804CCCBABF17}"/>
              </a:ext>
            </a:extLst>
          </p:cNvPr>
          <p:cNvGrpSpPr/>
          <p:nvPr/>
        </p:nvGrpSpPr>
        <p:grpSpPr>
          <a:xfrm>
            <a:off x="874645" y="1128625"/>
            <a:ext cx="14631668" cy="8230313"/>
            <a:chOff x="914400" y="1467793"/>
            <a:chExt cx="14631668" cy="82303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A38D1B-3191-47F4-95C1-700D460C5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467793"/>
              <a:ext cx="14631668" cy="8230313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E9BA8E1-2F89-4241-8B31-7EE465EEADA3}"/>
                </a:ext>
              </a:extLst>
            </p:cNvPr>
            <p:cNvCxnSpPr/>
            <p:nvPr/>
          </p:nvCxnSpPr>
          <p:spPr>
            <a:xfrm flipH="1">
              <a:off x="9134061" y="3296478"/>
              <a:ext cx="60960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5ECBDC-2230-4FCA-8165-8E47B289CA31}"/>
                </a:ext>
              </a:extLst>
            </p:cNvPr>
            <p:cNvSpPr/>
            <p:nvPr/>
          </p:nvSpPr>
          <p:spPr>
            <a:xfrm>
              <a:off x="9750287" y="2991678"/>
              <a:ext cx="1447800" cy="5334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 User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B1E1F-0C1C-4EB3-A5AA-DD5962213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5" y="1458095"/>
            <a:ext cx="14631668" cy="82303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3A5CEAC-D1A9-4299-8391-60BAC9132C48}"/>
              </a:ext>
            </a:extLst>
          </p:cNvPr>
          <p:cNvGrpSpPr/>
          <p:nvPr/>
        </p:nvGrpSpPr>
        <p:grpSpPr>
          <a:xfrm>
            <a:off x="2382080" y="1710064"/>
            <a:ext cx="14631668" cy="8230313"/>
            <a:chOff x="2421835" y="1966469"/>
            <a:chExt cx="14631668" cy="82303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84F972-835F-4EBD-957E-88D7B7D9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835" y="1966469"/>
              <a:ext cx="14631668" cy="823031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766DC9C-565F-411A-A432-3498A4139E50}"/>
                </a:ext>
              </a:extLst>
            </p:cNvPr>
            <p:cNvSpPr/>
            <p:nvPr/>
          </p:nvSpPr>
          <p:spPr>
            <a:xfrm>
              <a:off x="11963400" y="3924300"/>
              <a:ext cx="3131460" cy="14478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 in the details and save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EFD0DD-9E5D-4AF8-8CFF-8F2DFFF56F64}"/>
              </a:ext>
            </a:extLst>
          </p:cNvPr>
          <p:cNvGrpSpPr/>
          <p:nvPr/>
        </p:nvGrpSpPr>
        <p:grpSpPr>
          <a:xfrm>
            <a:off x="3863008" y="1990316"/>
            <a:ext cx="14133443" cy="7950061"/>
            <a:chOff x="3863008" y="1990316"/>
            <a:chExt cx="14133443" cy="795006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5E9D88-36BF-4B49-B8E6-A88828E9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008" y="1990316"/>
              <a:ext cx="14133443" cy="7950061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ABC432-409F-4237-B11A-1A37F9759A8E}"/>
                </a:ext>
              </a:extLst>
            </p:cNvPr>
            <p:cNvCxnSpPr/>
            <p:nvPr/>
          </p:nvCxnSpPr>
          <p:spPr>
            <a:xfrm flipH="1">
              <a:off x="9390482" y="4436762"/>
              <a:ext cx="3581400" cy="9525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BBC36A-C8CA-4FD7-B2CD-4BF54E7F7AF5}"/>
                </a:ext>
              </a:extLst>
            </p:cNvPr>
            <p:cNvCxnSpPr/>
            <p:nvPr/>
          </p:nvCxnSpPr>
          <p:spPr>
            <a:xfrm flipH="1" flipV="1">
              <a:off x="10894787" y="3712862"/>
              <a:ext cx="2084355" cy="7660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7ECA5-9D46-4F83-A2C9-5EC9DDA11041}"/>
                </a:ext>
              </a:extLst>
            </p:cNvPr>
            <p:cNvSpPr/>
            <p:nvPr/>
          </p:nvSpPr>
          <p:spPr>
            <a:xfrm>
              <a:off x="12872018" y="4183776"/>
              <a:ext cx="2036527" cy="59588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Staff added successfully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864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11"/>
    </mc:Choice>
    <mc:Fallback>
      <p:transition spd="slow" advTm="33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21" r="4321"/>
          <a:stretch>
            <a:fillRect/>
          </a:stretch>
        </p:blipFill>
        <p:spPr>
          <a:xfrm rot="8428830">
            <a:off x="53452" y="3601313"/>
            <a:ext cx="18010625" cy="188521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4631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EDECED"/>
                </a:solidFill>
                <a:effectLst/>
                <a:uLnTx/>
                <a:uFillTx/>
                <a:latin typeface="Cy Grotesk Grand"/>
                <a:ea typeface="+mn-ea"/>
                <a:cs typeface="+mn-cs"/>
              </a:rPr>
              <a:t>FUTURE SCOPE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781300"/>
            <a:ext cx="10498457" cy="3354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0884" marR="0" lvl="1" indent="-515442" algn="l" defTabSz="914400" rtl="0" eaLnBrk="1" fontAlgn="auto" latinLnBrk="0" hangingPunct="1">
              <a:lnSpc>
                <a:spcPts val="66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Add a delivery person view</a:t>
            </a:r>
          </a:p>
          <a:p>
            <a:pPr marL="1030884" marR="0" lvl="1" indent="-515442" algn="l" defTabSz="914400" rtl="0" eaLnBrk="1" fontAlgn="auto" latinLnBrk="0" hangingPunct="1">
              <a:lnSpc>
                <a:spcPts val="66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Open Sans Light"/>
              </a:rPr>
              <a:t>Add more hierarchy to the management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1030884" marR="0" lvl="1" indent="-515442" algn="l" defTabSz="914400" rtl="0" eaLnBrk="1" fontAlgn="auto" latinLnBrk="0" hangingPunct="1">
              <a:lnSpc>
                <a:spcPts val="66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Open Sans Light"/>
              </a:rPr>
              <a:t>Add statistical tools to generate reports</a:t>
            </a:r>
          </a:p>
          <a:p>
            <a:pPr marL="1030884" marR="0" lvl="1" indent="-515442" algn="l" defTabSz="914400" rtl="0" eaLnBrk="1" fontAlgn="auto" latinLnBrk="0" hangingPunct="1">
              <a:lnSpc>
                <a:spcPts val="66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Improve customer experience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B9A20AD-F275-4B69-80BB-E0B80E51C9AA}"/>
              </a:ext>
            </a:extLst>
          </p:cNvPr>
          <p:cNvGrpSpPr/>
          <p:nvPr/>
        </p:nvGrpSpPr>
        <p:grpSpPr>
          <a:xfrm>
            <a:off x="12283904" y="426274"/>
            <a:ext cx="5517327" cy="4518070"/>
            <a:chOff x="0" y="0"/>
            <a:chExt cx="8836051" cy="8928774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5B2D59F3-2C55-4356-9CF5-84BF36946FCF}"/>
                </a:ext>
              </a:extLst>
            </p:cNvPr>
            <p:cNvSpPr txBox="1"/>
            <p:nvPr/>
          </p:nvSpPr>
          <p:spPr>
            <a:xfrm>
              <a:off x="992000" y="8528945"/>
              <a:ext cx="766604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Item 1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43F6F663-175E-4ED6-A034-F22480A5284E}"/>
                </a:ext>
              </a:extLst>
            </p:cNvPr>
            <p:cNvSpPr txBox="1"/>
            <p:nvPr/>
          </p:nvSpPr>
          <p:spPr>
            <a:xfrm>
              <a:off x="2620281" y="8528945"/>
              <a:ext cx="825930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Item 2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C1FACDD-357B-4C54-AA11-E3255176AAFB}"/>
                </a:ext>
              </a:extLst>
            </p:cNvPr>
            <p:cNvSpPr txBox="1"/>
            <p:nvPr/>
          </p:nvSpPr>
          <p:spPr>
            <a:xfrm>
              <a:off x="4278785" y="8528945"/>
              <a:ext cx="824810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Item 3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5536F74-37A1-47C2-8138-1A522C959232}"/>
                </a:ext>
              </a:extLst>
            </p:cNvPr>
            <p:cNvSpPr txBox="1"/>
            <p:nvPr/>
          </p:nvSpPr>
          <p:spPr>
            <a:xfrm>
              <a:off x="5930093" y="8528945"/>
              <a:ext cx="838083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Item 4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455508F-7CD7-4043-91EF-02F60A0A26F6}"/>
                </a:ext>
              </a:extLst>
            </p:cNvPr>
            <p:cNvSpPr txBox="1"/>
            <p:nvPr/>
          </p:nvSpPr>
          <p:spPr>
            <a:xfrm>
              <a:off x="7589796" y="8528945"/>
              <a:ext cx="834565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Item 5</a:t>
              </a:r>
            </a:p>
          </p:txBody>
        </p:sp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E237A1E-BD12-4D91-9627-02E398E19E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330" y="166577"/>
              <a:ext cx="8289721" cy="8289681"/>
              <a:chOff x="0" y="0"/>
              <a:chExt cx="10287050" cy="10287000"/>
            </a:xfrm>
          </p:grpSpPr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4192362-68CF-40CC-8366-C73A2EC3D245}"/>
                  </a:ext>
                </a:extLst>
              </p:cNvPr>
              <p:cNvSpPr/>
              <p:nvPr/>
            </p:nvSpPr>
            <p:spPr>
              <a:xfrm>
                <a:off x="0" y="-63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6A5681B-FC66-4605-A635-B06EE6C5EF28}"/>
                  </a:ext>
                </a:extLst>
              </p:cNvPr>
              <p:cNvSpPr/>
              <p:nvPr/>
            </p:nvSpPr>
            <p:spPr>
              <a:xfrm>
                <a:off x="0" y="20510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3315D075-9025-40A6-9108-A6FC5FE3ED7A}"/>
                  </a:ext>
                </a:extLst>
              </p:cNvPr>
              <p:cNvSpPr/>
              <p:nvPr/>
            </p:nvSpPr>
            <p:spPr>
              <a:xfrm>
                <a:off x="0" y="41084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166F6501-0760-421B-AF4D-A2DAFCCB5577}"/>
                  </a:ext>
                </a:extLst>
              </p:cNvPr>
              <p:cNvSpPr/>
              <p:nvPr/>
            </p:nvSpPr>
            <p:spPr>
              <a:xfrm>
                <a:off x="0" y="61658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D1E5A295-E92D-4476-944F-E2047CBB95C2}"/>
                  </a:ext>
                </a:extLst>
              </p:cNvPr>
              <p:cNvSpPr/>
              <p:nvPr/>
            </p:nvSpPr>
            <p:spPr>
              <a:xfrm>
                <a:off x="0" y="82232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07F5D13-168B-4AB4-8C68-D85E63E88279}"/>
                  </a:ext>
                </a:extLst>
              </p:cNvPr>
              <p:cNvSpPr/>
              <p:nvPr/>
            </p:nvSpPr>
            <p:spPr>
              <a:xfrm>
                <a:off x="0" y="10280650"/>
                <a:ext cx="1028705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50" h="12700">
                    <a:moveTo>
                      <a:pt x="0" y="0"/>
                    </a:moveTo>
                    <a:lnTo>
                      <a:pt x="10287050" y="0"/>
                    </a:lnTo>
                    <a:lnTo>
                      <a:pt x="1028705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4F05FB84-587F-44D7-A637-5B59F15280CD}"/>
                </a:ext>
              </a:extLst>
            </p:cNvPr>
            <p:cNvSpPr txBox="1"/>
            <p:nvPr/>
          </p:nvSpPr>
          <p:spPr>
            <a:xfrm>
              <a:off x="3518" y="-66675"/>
              <a:ext cx="403450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50 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D63A1DC4-FE5E-4E11-8AC6-199C1DDD8EB1}"/>
                </a:ext>
              </a:extLst>
            </p:cNvPr>
            <p:cNvSpPr txBox="1"/>
            <p:nvPr/>
          </p:nvSpPr>
          <p:spPr>
            <a:xfrm>
              <a:off x="0" y="1591261"/>
              <a:ext cx="406968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40 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27B077B3-4C82-4760-9AF6-9B80E2456E85}"/>
                </a:ext>
              </a:extLst>
            </p:cNvPr>
            <p:cNvSpPr txBox="1"/>
            <p:nvPr/>
          </p:nvSpPr>
          <p:spPr>
            <a:xfrm>
              <a:off x="13272" y="3249197"/>
              <a:ext cx="393696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30 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B07273B9-8018-4A57-AEFE-ED7B4F3C6A53}"/>
                </a:ext>
              </a:extLst>
            </p:cNvPr>
            <p:cNvSpPr txBox="1"/>
            <p:nvPr/>
          </p:nvSpPr>
          <p:spPr>
            <a:xfrm>
              <a:off x="12153" y="4907134"/>
              <a:ext cx="394815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20 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E7AEC275-3074-4440-A831-68ED63A1ADAD}"/>
                </a:ext>
              </a:extLst>
            </p:cNvPr>
            <p:cNvSpPr txBox="1"/>
            <p:nvPr/>
          </p:nvSpPr>
          <p:spPr>
            <a:xfrm>
              <a:off x="71479" y="6565070"/>
              <a:ext cx="335489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10 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E33D1738-0A80-4329-B7BD-49E14CCA0FD8}"/>
                </a:ext>
              </a:extLst>
            </p:cNvPr>
            <p:cNvSpPr txBox="1"/>
            <p:nvPr/>
          </p:nvSpPr>
          <p:spPr>
            <a:xfrm>
              <a:off x="161348" y="8223006"/>
              <a:ext cx="245620" cy="39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04"/>
                </a:lnSpc>
              </a:pPr>
              <a:r>
                <a:rPr lang="en-US" sz="1646">
                  <a:solidFill>
                    <a:srgbClr val="EDECED"/>
                  </a:solidFill>
                  <a:latin typeface="Codec Pro"/>
                </a:rPr>
                <a:t>0 </a:t>
              </a:r>
            </a:p>
          </p:txBody>
        </p:sp>
        <p:grpSp>
          <p:nvGrpSpPr>
            <p:cNvPr id="20" name="Group 22">
              <a:extLst>
                <a:ext uri="{FF2B5EF4-FFF2-40B4-BE49-F238E27FC236}">
                  <a16:creationId xmlns:a16="http://schemas.microsoft.com/office/drawing/2014/main" id="{5F197C70-F457-4079-933F-056B106C73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6330" y="166577"/>
              <a:ext cx="8289721" cy="8289681"/>
              <a:chOff x="0" y="0"/>
              <a:chExt cx="10287050" cy="10287000"/>
            </a:xfrm>
          </p:grpSpPr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0F508830-3E4E-4290-A4F6-62237E09B47E}"/>
                  </a:ext>
                </a:extLst>
              </p:cNvPr>
              <p:cNvSpPr/>
              <p:nvPr/>
            </p:nvSpPr>
            <p:spPr>
              <a:xfrm>
                <a:off x="965205" y="7796836"/>
                <a:ext cx="2142223" cy="2553380"/>
              </a:xfrm>
              <a:custGeom>
                <a:avLst/>
                <a:gdLst/>
                <a:ahLst/>
                <a:cxnLst/>
                <a:rect l="l" t="t" r="r" b="b"/>
                <a:pathLst>
                  <a:path w="2142223" h="2553380">
                    <a:moveTo>
                      <a:pt x="127000" y="2490164"/>
                    </a:moveTo>
                    <a:cubicBezTo>
                      <a:pt x="126844" y="2455205"/>
                      <a:pt x="98460" y="2426948"/>
                      <a:pt x="63500" y="2426948"/>
                    </a:cubicBezTo>
                    <a:cubicBezTo>
                      <a:pt x="28540" y="2426948"/>
                      <a:pt x="156" y="2455205"/>
                      <a:pt x="0" y="2490164"/>
                    </a:cubicBezTo>
                    <a:cubicBezTo>
                      <a:pt x="156" y="2525123"/>
                      <a:pt x="28540" y="2553380"/>
                      <a:pt x="63500" y="2553380"/>
                    </a:cubicBezTo>
                    <a:cubicBezTo>
                      <a:pt x="98460" y="2553380"/>
                      <a:pt x="126844" y="2525123"/>
                      <a:pt x="127000" y="2490164"/>
                    </a:cubicBezTo>
                    <a:close/>
                    <a:moveTo>
                      <a:pt x="48865" y="2477969"/>
                    </a:moveTo>
                    <a:cubicBezTo>
                      <a:pt x="42175" y="2486055"/>
                      <a:pt x="43285" y="2498029"/>
                      <a:pt x="51348" y="2504747"/>
                    </a:cubicBezTo>
                    <a:cubicBezTo>
                      <a:pt x="59410" y="2511466"/>
                      <a:pt x="71388" y="2510398"/>
                      <a:pt x="78135" y="2502359"/>
                    </a:cubicBezTo>
                    <a:lnTo>
                      <a:pt x="2135544" y="33480"/>
                    </a:lnTo>
                    <a:cubicBezTo>
                      <a:pt x="2142223" y="25393"/>
                      <a:pt x="2141108" y="13429"/>
                      <a:pt x="2133051" y="6715"/>
                    </a:cubicBezTo>
                    <a:cubicBezTo>
                      <a:pt x="2124994" y="0"/>
                      <a:pt x="2113026" y="1062"/>
                      <a:pt x="2106275" y="9088"/>
                    </a:cubicBezTo>
                    <a:close/>
                  </a:path>
                </a:pathLst>
              </a:custGeom>
              <a:solidFill>
                <a:srgbClr val="C3EDEF"/>
              </a:solidFill>
            </p:spPr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82DF1552-70AB-4F48-9F5B-2BFFFAA02BCB}"/>
                  </a:ext>
                </a:extLst>
              </p:cNvPr>
              <p:cNvSpPr/>
              <p:nvPr/>
            </p:nvSpPr>
            <p:spPr>
              <a:xfrm>
                <a:off x="3022615" y="2447414"/>
                <a:ext cx="2142411" cy="5433922"/>
              </a:xfrm>
              <a:custGeom>
                <a:avLst/>
                <a:gdLst/>
                <a:ahLst/>
                <a:cxnLst/>
                <a:rect l="l" t="t" r="r" b="b"/>
                <a:pathLst>
                  <a:path w="2142411" h="5433922">
                    <a:moveTo>
                      <a:pt x="127000" y="5370706"/>
                    </a:moveTo>
                    <a:cubicBezTo>
                      <a:pt x="126844" y="5335747"/>
                      <a:pt x="98459" y="5307489"/>
                      <a:pt x="63500" y="5307489"/>
                    </a:cubicBezTo>
                    <a:cubicBezTo>
                      <a:pt x="28540" y="5307489"/>
                      <a:pt x="156" y="5335747"/>
                      <a:pt x="0" y="5370706"/>
                    </a:cubicBezTo>
                    <a:cubicBezTo>
                      <a:pt x="156" y="5405665"/>
                      <a:pt x="28540" y="5433922"/>
                      <a:pt x="63500" y="5433922"/>
                    </a:cubicBezTo>
                    <a:cubicBezTo>
                      <a:pt x="98459" y="5433922"/>
                      <a:pt x="126844" y="5405665"/>
                      <a:pt x="127000" y="5370706"/>
                    </a:cubicBezTo>
                    <a:close/>
                    <a:moveTo>
                      <a:pt x="45720" y="5363867"/>
                    </a:moveTo>
                    <a:cubicBezTo>
                      <a:pt x="41998" y="5373673"/>
                      <a:pt x="46903" y="5384642"/>
                      <a:pt x="56692" y="5388407"/>
                    </a:cubicBezTo>
                    <a:cubicBezTo>
                      <a:pt x="66480" y="5392172"/>
                      <a:pt x="77471" y="5387316"/>
                      <a:pt x="81280" y="5377545"/>
                    </a:cubicBezTo>
                    <a:lnTo>
                      <a:pt x="2138690" y="28305"/>
                    </a:lnTo>
                    <a:cubicBezTo>
                      <a:pt x="2142411" y="18499"/>
                      <a:pt x="2137507" y="7530"/>
                      <a:pt x="2127718" y="3765"/>
                    </a:cubicBezTo>
                    <a:cubicBezTo>
                      <a:pt x="2117929" y="0"/>
                      <a:pt x="2106938" y="4856"/>
                      <a:pt x="2103129" y="14627"/>
                    </a:cubicBezTo>
                    <a:close/>
                  </a:path>
                </a:pathLst>
              </a:custGeom>
              <a:solidFill>
                <a:srgbClr val="C3EDEF"/>
              </a:solidFill>
            </p:spPr>
          </p:sp>
          <p:sp>
            <p:nvSpPr>
              <p:cNvPr id="23" name="Freeform 25">
                <a:extLst>
                  <a:ext uri="{FF2B5EF4-FFF2-40B4-BE49-F238E27FC236}">
                    <a16:creationId xmlns:a16="http://schemas.microsoft.com/office/drawing/2014/main" id="{DA7D7FAF-598D-44F9-A776-95085EBA015C}"/>
                  </a:ext>
                </a:extLst>
              </p:cNvPr>
              <p:cNvSpPr/>
              <p:nvPr/>
            </p:nvSpPr>
            <p:spPr>
              <a:xfrm>
                <a:off x="5080025" y="2405663"/>
                <a:ext cx="2142271" cy="1730527"/>
              </a:xfrm>
              <a:custGeom>
                <a:avLst/>
                <a:gdLst/>
                <a:ahLst/>
                <a:cxnLst/>
                <a:rect l="l" t="t" r="r" b="b"/>
                <a:pathLst>
                  <a:path w="2142271" h="1730527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5400" y="48341"/>
                    </a:moveTo>
                    <a:cubicBezTo>
                      <a:pt x="67181" y="41826"/>
                      <a:pt x="55242" y="43180"/>
                      <a:pt x="48691" y="51370"/>
                    </a:cubicBezTo>
                    <a:cubicBezTo>
                      <a:pt x="42139" y="59559"/>
                      <a:pt x="43439" y="71504"/>
                      <a:pt x="51599" y="78093"/>
                    </a:cubicBezTo>
                    <a:lnTo>
                      <a:pt x="2109009" y="1724012"/>
                    </a:lnTo>
                    <a:cubicBezTo>
                      <a:pt x="2117228" y="1730528"/>
                      <a:pt x="2129167" y="1729174"/>
                      <a:pt x="2135718" y="1720984"/>
                    </a:cubicBezTo>
                    <a:cubicBezTo>
                      <a:pt x="2142271" y="1712795"/>
                      <a:pt x="2140970" y="1700850"/>
                      <a:pt x="2132810" y="1694262"/>
                    </a:cubicBezTo>
                    <a:close/>
                  </a:path>
                </a:pathLst>
              </a:custGeom>
              <a:solidFill>
                <a:srgbClr val="C3EDEF"/>
              </a:solidFill>
            </p:spPr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43146F47-3C66-4339-A30F-CB77B9681F32}"/>
                  </a:ext>
                </a:extLst>
              </p:cNvPr>
              <p:cNvSpPr/>
              <p:nvPr/>
            </p:nvSpPr>
            <p:spPr>
              <a:xfrm>
                <a:off x="7137435" y="3640103"/>
                <a:ext cx="218441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10" h="537913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6" y="439738"/>
                      <a:pt x="0" y="474697"/>
                    </a:cubicBezTo>
                    <a:cubicBezTo>
                      <a:pt x="156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9764" y="456017"/>
                    </a:moveTo>
                    <a:cubicBezTo>
                      <a:pt x="49488" y="458120"/>
                      <a:pt x="42846" y="468132"/>
                      <a:pt x="44903" y="478417"/>
                    </a:cubicBezTo>
                    <a:cubicBezTo>
                      <a:pt x="46960" y="488701"/>
                      <a:pt x="56943" y="495388"/>
                      <a:pt x="67236" y="493377"/>
                    </a:cubicBezTo>
                    <a:lnTo>
                      <a:pt x="2124645" y="81897"/>
                    </a:lnTo>
                    <a:cubicBezTo>
                      <a:pt x="2134920" y="79794"/>
                      <a:pt x="2141563" y="69782"/>
                      <a:pt x="2139506" y="59498"/>
                    </a:cubicBezTo>
                    <a:cubicBezTo>
                      <a:pt x="2137449" y="49214"/>
                      <a:pt x="2127467" y="42526"/>
                      <a:pt x="2117174" y="44537"/>
                    </a:cubicBezTo>
                    <a:close/>
                    <a:moveTo>
                      <a:pt x="2184410" y="63217"/>
                    </a:moveTo>
                    <a:cubicBezTo>
                      <a:pt x="2184253" y="28258"/>
                      <a:pt x="2155870" y="0"/>
                      <a:pt x="2120910" y="0"/>
                    </a:cubicBezTo>
                    <a:cubicBezTo>
                      <a:pt x="2085950" y="0"/>
                      <a:pt x="2057567" y="28258"/>
                      <a:pt x="2057410" y="63217"/>
                    </a:cubicBezTo>
                    <a:cubicBezTo>
                      <a:pt x="2057567" y="98176"/>
                      <a:pt x="2085950" y="126434"/>
                      <a:pt x="2120910" y="126434"/>
                    </a:cubicBezTo>
                    <a:cubicBezTo>
                      <a:pt x="2155870" y="126434"/>
                      <a:pt x="2184253" y="98176"/>
                      <a:pt x="2184410" y="63217"/>
                    </a:cubicBezTo>
                    <a:close/>
                  </a:path>
                </a:pathLst>
              </a:custGeom>
              <a:solidFill>
                <a:srgbClr val="C3EDEF"/>
              </a:solidFill>
            </p:spPr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1898CD5D-1E0A-4927-90C2-869215E1A114}"/>
                  </a:ext>
                </a:extLst>
              </p:cNvPr>
              <p:cNvSpPr/>
              <p:nvPr/>
            </p:nvSpPr>
            <p:spPr>
              <a:xfrm>
                <a:off x="965205" y="7754903"/>
                <a:ext cx="2142271" cy="1730527"/>
              </a:xfrm>
              <a:custGeom>
                <a:avLst/>
                <a:gdLst/>
                <a:ahLst/>
                <a:cxnLst/>
                <a:rect l="l" t="t" r="r" b="b"/>
                <a:pathLst>
                  <a:path w="2142271" h="1730527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5400" y="48342"/>
                    </a:moveTo>
                    <a:cubicBezTo>
                      <a:pt x="67182" y="41813"/>
                      <a:pt x="55232" y="43162"/>
                      <a:pt x="48676" y="51358"/>
                    </a:cubicBezTo>
                    <a:cubicBezTo>
                      <a:pt x="42119" y="59553"/>
                      <a:pt x="43427" y="71508"/>
                      <a:pt x="51600" y="78093"/>
                    </a:cubicBezTo>
                    <a:lnTo>
                      <a:pt x="2109009" y="1724012"/>
                    </a:lnTo>
                    <a:cubicBezTo>
                      <a:pt x="2117228" y="1730527"/>
                      <a:pt x="2129167" y="1729174"/>
                      <a:pt x="2135719" y="1720984"/>
                    </a:cubicBezTo>
                    <a:cubicBezTo>
                      <a:pt x="2142271" y="1712794"/>
                      <a:pt x="2140971" y="1700849"/>
                      <a:pt x="2132810" y="1694261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6CF14375-F226-4C9E-91B8-C4AFACB875D5}"/>
                  </a:ext>
                </a:extLst>
              </p:cNvPr>
              <p:cNvSpPr/>
              <p:nvPr/>
            </p:nvSpPr>
            <p:spPr>
              <a:xfrm>
                <a:off x="3022615" y="6150559"/>
                <a:ext cx="2142583" cy="3376697"/>
              </a:xfrm>
              <a:custGeom>
                <a:avLst/>
                <a:gdLst/>
                <a:ahLst/>
                <a:cxnLst/>
                <a:rect l="l" t="t" r="r" b="b"/>
                <a:pathLst>
                  <a:path w="2142583" h="3376697">
                    <a:moveTo>
                      <a:pt x="127000" y="3313481"/>
                    </a:moveTo>
                    <a:cubicBezTo>
                      <a:pt x="126844" y="3278522"/>
                      <a:pt x="98459" y="3250265"/>
                      <a:pt x="63500" y="3250265"/>
                    </a:cubicBezTo>
                    <a:cubicBezTo>
                      <a:pt x="28540" y="3250265"/>
                      <a:pt x="156" y="3278522"/>
                      <a:pt x="0" y="3313481"/>
                    </a:cubicBezTo>
                    <a:cubicBezTo>
                      <a:pt x="156" y="3348440"/>
                      <a:pt x="28540" y="3376697"/>
                      <a:pt x="63500" y="3376697"/>
                    </a:cubicBezTo>
                    <a:cubicBezTo>
                      <a:pt x="98459" y="3376697"/>
                      <a:pt x="126844" y="3348440"/>
                      <a:pt x="127000" y="3313481"/>
                    </a:cubicBezTo>
                    <a:close/>
                    <a:moveTo>
                      <a:pt x="47345" y="3303385"/>
                    </a:moveTo>
                    <a:cubicBezTo>
                      <a:pt x="41816" y="3312304"/>
                      <a:pt x="44541" y="3324015"/>
                      <a:pt x="53440" y="3329577"/>
                    </a:cubicBezTo>
                    <a:cubicBezTo>
                      <a:pt x="62339" y="3335139"/>
                      <a:pt x="74060" y="3332456"/>
                      <a:pt x="79654" y="3323577"/>
                    </a:cubicBezTo>
                    <a:lnTo>
                      <a:pt x="2137064" y="31738"/>
                    </a:lnTo>
                    <a:cubicBezTo>
                      <a:pt x="2142583" y="22819"/>
                      <a:pt x="2139855" y="11117"/>
                      <a:pt x="2130962" y="5559"/>
                    </a:cubicBezTo>
                    <a:cubicBezTo>
                      <a:pt x="2122068" y="0"/>
                      <a:pt x="2110354" y="2675"/>
                      <a:pt x="2104755" y="11544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1FF599D0-236A-4704-8C2F-4F091316F19E}"/>
                  </a:ext>
                </a:extLst>
              </p:cNvPr>
              <p:cNvSpPr/>
              <p:nvPr/>
            </p:nvSpPr>
            <p:spPr>
              <a:xfrm>
                <a:off x="5080025" y="6108983"/>
                <a:ext cx="2142524" cy="1113580"/>
              </a:xfrm>
              <a:custGeom>
                <a:avLst/>
                <a:gdLst/>
                <a:ahLst/>
                <a:cxnLst/>
                <a:rect l="l" t="t" r="r" b="b"/>
                <a:pathLst>
                  <a:path w="2142524" h="1113580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2019" y="46178"/>
                    </a:moveTo>
                    <a:cubicBezTo>
                      <a:pt x="62618" y="41530"/>
                      <a:pt x="51227" y="45355"/>
                      <a:pt x="46537" y="54736"/>
                    </a:cubicBezTo>
                    <a:cubicBezTo>
                      <a:pt x="41847" y="64117"/>
                      <a:pt x="45621" y="75524"/>
                      <a:pt x="54981" y="80256"/>
                    </a:cubicBezTo>
                    <a:lnTo>
                      <a:pt x="2112390" y="1108955"/>
                    </a:lnTo>
                    <a:cubicBezTo>
                      <a:pt x="2121788" y="1113580"/>
                      <a:pt x="2133156" y="1109751"/>
                      <a:pt x="2137840" y="1100382"/>
                    </a:cubicBezTo>
                    <a:cubicBezTo>
                      <a:pt x="2142524" y="1091014"/>
                      <a:pt x="2138767" y="1079622"/>
                      <a:pt x="2129429" y="1074879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AB86D363-830B-4D78-BC28-BEDE945439B2}"/>
                  </a:ext>
                </a:extLst>
              </p:cNvPr>
              <p:cNvSpPr/>
              <p:nvPr/>
            </p:nvSpPr>
            <p:spPr>
              <a:xfrm>
                <a:off x="7137435" y="-63217"/>
                <a:ext cx="2184410" cy="7327333"/>
              </a:xfrm>
              <a:custGeom>
                <a:avLst/>
                <a:gdLst/>
                <a:ahLst/>
                <a:cxnLst/>
                <a:rect l="l" t="t" r="r" b="b"/>
                <a:pathLst>
                  <a:path w="2184410" h="7327333">
                    <a:moveTo>
                      <a:pt x="127000" y="7264117"/>
                    </a:moveTo>
                    <a:cubicBezTo>
                      <a:pt x="126843" y="7229158"/>
                      <a:pt x="98460" y="7200901"/>
                      <a:pt x="63500" y="7200901"/>
                    </a:cubicBezTo>
                    <a:cubicBezTo>
                      <a:pt x="28540" y="7200901"/>
                      <a:pt x="156" y="7229158"/>
                      <a:pt x="0" y="7264117"/>
                    </a:cubicBezTo>
                    <a:cubicBezTo>
                      <a:pt x="156" y="7299076"/>
                      <a:pt x="28540" y="7327333"/>
                      <a:pt x="63500" y="7327333"/>
                    </a:cubicBezTo>
                    <a:cubicBezTo>
                      <a:pt x="98460" y="7327333"/>
                      <a:pt x="126843" y="7299076"/>
                      <a:pt x="127000" y="7264117"/>
                    </a:cubicBezTo>
                    <a:close/>
                    <a:moveTo>
                      <a:pt x="45182" y="7258883"/>
                    </a:moveTo>
                    <a:cubicBezTo>
                      <a:pt x="42346" y="7268980"/>
                      <a:pt x="48205" y="7279471"/>
                      <a:pt x="58289" y="7282352"/>
                    </a:cubicBezTo>
                    <a:cubicBezTo>
                      <a:pt x="68373" y="7285234"/>
                      <a:pt x="78890" y="7279422"/>
                      <a:pt x="81817" y="7269351"/>
                    </a:cubicBezTo>
                    <a:lnTo>
                      <a:pt x="2139227" y="68450"/>
                    </a:lnTo>
                    <a:cubicBezTo>
                      <a:pt x="2142063" y="58353"/>
                      <a:pt x="2136204" y="47863"/>
                      <a:pt x="2126120" y="44982"/>
                    </a:cubicBezTo>
                    <a:cubicBezTo>
                      <a:pt x="2116035" y="42100"/>
                      <a:pt x="2105519" y="47912"/>
                      <a:pt x="2102592" y="57984"/>
                    </a:cubicBezTo>
                    <a:close/>
                    <a:moveTo>
                      <a:pt x="2184410" y="63217"/>
                    </a:moveTo>
                    <a:lnTo>
                      <a:pt x="2184410" y="63217"/>
                    </a:lnTo>
                    <a:cubicBezTo>
                      <a:pt x="2184253" y="28258"/>
                      <a:pt x="2155870" y="0"/>
                      <a:pt x="2120910" y="0"/>
                    </a:cubicBezTo>
                    <a:cubicBezTo>
                      <a:pt x="2085950" y="0"/>
                      <a:pt x="2057567" y="28258"/>
                      <a:pt x="2057410" y="63217"/>
                    </a:cubicBezTo>
                    <a:lnTo>
                      <a:pt x="2057410" y="63217"/>
                    </a:lnTo>
                    <a:cubicBezTo>
                      <a:pt x="2057567" y="98176"/>
                      <a:pt x="2085950" y="126434"/>
                      <a:pt x="2120910" y="126434"/>
                    </a:cubicBezTo>
                    <a:cubicBezTo>
                      <a:pt x="2155870" y="126434"/>
                      <a:pt x="2184253" y="98176"/>
                      <a:pt x="2184410" y="63217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DEEA1F91-A437-458E-8BFE-28102DDEB626}"/>
                  </a:ext>
                </a:extLst>
              </p:cNvPr>
              <p:cNvSpPr/>
              <p:nvPr/>
            </p:nvSpPr>
            <p:spPr>
              <a:xfrm>
                <a:off x="965205" y="4093499"/>
                <a:ext cx="2142235" cy="2553398"/>
              </a:xfrm>
              <a:custGeom>
                <a:avLst/>
                <a:gdLst/>
                <a:ahLst/>
                <a:cxnLst/>
                <a:rect l="l" t="t" r="r" b="b"/>
                <a:pathLst>
                  <a:path w="2142235" h="2553398">
                    <a:moveTo>
                      <a:pt x="127000" y="2490181"/>
                    </a:moveTo>
                    <a:cubicBezTo>
                      <a:pt x="126844" y="2455222"/>
                      <a:pt x="98460" y="2426965"/>
                      <a:pt x="63500" y="2426965"/>
                    </a:cubicBezTo>
                    <a:cubicBezTo>
                      <a:pt x="28540" y="2426965"/>
                      <a:pt x="156" y="2455222"/>
                      <a:pt x="0" y="2490181"/>
                    </a:cubicBezTo>
                    <a:cubicBezTo>
                      <a:pt x="156" y="2525140"/>
                      <a:pt x="28540" y="2553398"/>
                      <a:pt x="63500" y="2553398"/>
                    </a:cubicBezTo>
                    <a:cubicBezTo>
                      <a:pt x="98460" y="2553398"/>
                      <a:pt x="126844" y="2525140"/>
                      <a:pt x="127000" y="2490181"/>
                    </a:cubicBezTo>
                    <a:close/>
                    <a:moveTo>
                      <a:pt x="48865" y="2477985"/>
                    </a:moveTo>
                    <a:cubicBezTo>
                      <a:pt x="42187" y="2486072"/>
                      <a:pt x="43302" y="2498036"/>
                      <a:pt x="51359" y="2504750"/>
                    </a:cubicBezTo>
                    <a:cubicBezTo>
                      <a:pt x="59416" y="2511465"/>
                      <a:pt x="71384" y="2510403"/>
                      <a:pt x="78135" y="2502377"/>
                    </a:cubicBezTo>
                    <a:lnTo>
                      <a:pt x="2135544" y="33496"/>
                    </a:lnTo>
                    <a:cubicBezTo>
                      <a:pt x="2142235" y="25410"/>
                      <a:pt x="2141125" y="13436"/>
                      <a:pt x="2133062" y="6718"/>
                    </a:cubicBezTo>
                    <a:cubicBezTo>
                      <a:pt x="2125000" y="0"/>
                      <a:pt x="2113022" y="1067"/>
                      <a:pt x="2106275" y="9106"/>
                    </a:cubicBezTo>
                    <a:close/>
                  </a:path>
                </a:pathLst>
              </a:custGeom>
              <a:solidFill>
                <a:srgbClr val="B41C6E"/>
              </a:solidFill>
            </p:spPr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9306ED1D-6477-4488-98AF-A6970AA83DD5}"/>
                  </a:ext>
                </a:extLst>
              </p:cNvPr>
              <p:cNvSpPr/>
              <p:nvPr/>
            </p:nvSpPr>
            <p:spPr>
              <a:xfrm>
                <a:off x="3022615" y="4051583"/>
                <a:ext cx="2142563" cy="1113604"/>
              </a:xfrm>
              <a:custGeom>
                <a:avLst/>
                <a:gdLst/>
                <a:ahLst/>
                <a:cxnLst/>
                <a:rect l="l" t="t" r="r" b="b"/>
                <a:pathLst>
                  <a:path w="2142563" h="111360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2019" y="46178"/>
                    </a:moveTo>
                    <a:cubicBezTo>
                      <a:pt x="62618" y="41530"/>
                      <a:pt x="51227" y="45355"/>
                      <a:pt x="46537" y="54736"/>
                    </a:cubicBezTo>
                    <a:cubicBezTo>
                      <a:pt x="41847" y="64116"/>
                      <a:pt x="45621" y="75524"/>
                      <a:pt x="54980" y="80256"/>
                    </a:cubicBezTo>
                    <a:lnTo>
                      <a:pt x="2112391" y="1108956"/>
                    </a:lnTo>
                    <a:cubicBezTo>
                      <a:pt x="2121792" y="1113604"/>
                      <a:pt x="2133182" y="1109779"/>
                      <a:pt x="2137873" y="1100398"/>
                    </a:cubicBezTo>
                    <a:cubicBezTo>
                      <a:pt x="2142563" y="1091017"/>
                      <a:pt x="2138789" y="1079610"/>
                      <a:pt x="2129429" y="1074878"/>
                    </a:cubicBezTo>
                    <a:close/>
                  </a:path>
                </a:pathLst>
              </a:custGeom>
              <a:solidFill>
                <a:srgbClr val="B41C6E"/>
              </a:solidFill>
            </p:spPr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D17AF81A-7480-4291-BCF2-C89848087FC1}"/>
                  </a:ext>
                </a:extLst>
              </p:cNvPr>
              <p:cNvSpPr/>
              <p:nvPr/>
            </p:nvSpPr>
            <p:spPr>
              <a:xfrm>
                <a:off x="5080025" y="2035802"/>
                <a:ext cx="2142539" cy="3170914"/>
              </a:xfrm>
              <a:custGeom>
                <a:avLst/>
                <a:gdLst/>
                <a:ahLst/>
                <a:cxnLst/>
                <a:rect l="l" t="t" r="r" b="b"/>
                <a:pathLst>
                  <a:path w="2142539" h="3170914">
                    <a:moveTo>
                      <a:pt x="127000" y="3107698"/>
                    </a:moveTo>
                    <a:cubicBezTo>
                      <a:pt x="126844" y="3072739"/>
                      <a:pt x="98459" y="3044481"/>
                      <a:pt x="63500" y="3044481"/>
                    </a:cubicBezTo>
                    <a:cubicBezTo>
                      <a:pt x="28540" y="3044481"/>
                      <a:pt x="156" y="3072739"/>
                      <a:pt x="0" y="3107698"/>
                    </a:cubicBezTo>
                    <a:cubicBezTo>
                      <a:pt x="156" y="3142657"/>
                      <a:pt x="28540" y="3170915"/>
                      <a:pt x="63500" y="3170915"/>
                    </a:cubicBezTo>
                    <a:cubicBezTo>
                      <a:pt x="98459" y="3170915"/>
                      <a:pt x="126844" y="3142657"/>
                      <a:pt x="127000" y="3107698"/>
                    </a:cubicBezTo>
                    <a:close/>
                    <a:moveTo>
                      <a:pt x="47649" y="3097131"/>
                    </a:moveTo>
                    <a:cubicBezTo>
                      <a:pt x="41871" y="3105883"/>
                      <a:pt x="44253" y="3117660"/>
                      <a:pt x="52980" y="3123478"/>
                    </a:cubicBezTo>
                    <a:cubicBezTo>
                      <a:pt x="61706" y="3129296"/>
                      <a:pt x="73494" y="3126965"/>
                      <a:pt x="79350" y="3118265"/>
                    </a:cubicBezTo>
                    <a:lnTo>
                      <a:pt x="2136760" y="32165"/>
                    </a:lnTo>
                    <a:cubicBezTo>
                      <a:pt x="2142539" y="23413"/>
                      <a:pt x="2140156" y="11636"/>
                      <a:pt x="2131429" y="5818"/>
                    </a:cubicBezTo>
                    <a:cubicBezTo>
                      <a:pt x="2122703" y="0"/>
                      <a:pt x="2110915" y="2331"/>
                      <a:pt x="2105059" y="11031"/>
                    </a:cubicBezTo>
                    <a:close/>
                  </a:path>
                </a:pathLst>
              </a:custGeom>
              <a:solidFill>
                <a:srgbClr val="B41C6E"/>
              </a:solidFill>
            </p:spPr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A92AE829-DB37-428A-ADAC-D1CE7B77BB5F}"/>
                  </a:ext>
                </a:extLst>
              </p:cNvPr>
              <p:cNvSpPr/>
              <p:nvPr/>
            </p:nvSpPr>
            <p:spPr>
              <a:xfrm>
                <a:off x="7137435" y="1582703"/>
                <a:ext cx="2184410" cy="537913"/>
              </a:xfrm>
              <a:custGeom>
                <a:avLst/>
                <a:gdLst/>
                <a:ahLst/>
                <a:cxnLst/>
                <a:rect l="l" t="t" r="r" b="b"/>
                <a:pathLst>
                  <a:path w="2184410" h="537913">
                    <a:moveTo>
                      <a:pt x="127000" y="474697"/>
                    </a:moveTo>
                    <a:cubicBezTo>
                      <a:pt x="126843" y="439738"/>
                      <a:pt x="98460" y="411480"/>
                      <a:pt x="63500" y="411480"/>
                    </a:cubicBezTo>
                    <a:cubicBezTo>
                      <a:pt x="28540" y="411480"/>
                      <a:pt x="156" y="439738"/>
                      <a:pt x="0" y="474697"/>
                    </a:cubicBezTo>
                    <a:cubicBezTo>
                      <a:pt x="156" y="509656"/>
                      <a:pt x="28540" y="537914"/>
                      <a:pt x="63500" y="537914"/>
                    </a:cubicBezTo>
                    <a:cubicBezTo>
                      <a:pt x="98460" y="537914"/>
                      <a:pt x="126843" y="509656"/>
                      <a:pt x="127000" y="474697"/>
                    </a:cubicBezTo>
                    <a:close/>
                    <a:moveTo>
                      <a:pt x="59764" y="456017"/>
                    </a:moveTo>
                    <a:cubicBezTo>
                      <a:pt x="49489" y="458120"/>
                      <a:pt x="42846" y="468132"/>
                      <a:pt x="44903" y="478417"/>
                    </a:cubicBezTo>
                    <a:cubicBezTo>
                      <a:pt x="46960" y="488701"/>
                      <a:pt x="56943" y="495388"/>
                      <a:pt x="67236" y="493377"/>
                    </a:cubicBezTo>
                    <a:lnTo>
                      <a:pt x="2124645" y="81897"/>
                    </a:lnTo>
                    <a:cubicBezTo>
                      <a:pt x="2134920" y="79794"/>
                      <a:pt x="2141563" y="69782"/>
                      <a:pt x="2139506" y="59498"/>
                    </a:cubicBezTo>
                    <a:cubicBezTo>
                      <a:pt x="2137449" y="49214"/>
                      <a:pt x="2127467" y="42526"/>
                      <a:pt x="2117174" y="44537"/>
                    </a:cubicBezTo>
                    <a:close/>
                    <a:moveTo>
                      <a:pt x="2184410" y="63217"/>
                    </a:moveTo>
                    <a:cubicBezTo>
                      <a:pt x="2184253" y="28258"/>
                      <a:pt x="2155870" y="0"/>
                      <a:pt x="2120910" y="0"/>
                    </a:cubicBezTo>
                    <a:cubicBezTo>
                      <a:pt x="2085950" y="0"/>
                      <a:pt x="2057567" y="28258"/>
                      <a:pt x="2057410" y="63217"/>
                    </a:cubicBezTo>
                    <a:cubicBezTo>
                      <a:pt x="2057567" y="98176"/>
                      <a:pt x="2085950" y="126434"/>
                      <a:pt x="2120910" y="126434"/>
                    </a:cubicBezTo>
                    <a:cubicBezTo>
                      <a:pt x="2155870" y="126434"/>
                      <a:pt x="2184253" y="98176"/>
                      <a:pt x="2184410" y="63217"/>
                    </a:cubicBezTo>
                    <a:close/>
                  </a:path>
                </a:pathLst>
              </a:custGeom>
              <a:solidFill>
                <a:srgbClr val="B41C6E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404049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9"/>
    </mc:Choice>
    <mc:Fallback>
      <p:transition spd="slow" advTm="73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21" r="4321"/>
          <a:stretch>
            <a:fillRect/>
          </a:stretch>
        </p:blipFill>
        <p:spPr>
          <a:xfrm rot="8428830">
            <a:off x="138687" y="3575723"/>
            <a:ext cx="18010625" cy="188521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4631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</a:pPr>
            <a:r>
              <a:rPr lang="en-US" sz="5600">
                <a:solidFill>
                  <a:srgbClr val="EDECED"/>
                </a:solidFill>
                <a:latin typeface="Cy Grotesk Grand"/>
              </a:rPr>
              <a:t>WHY MYSQL?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8225" y="2525237"/>
            <a:ext cx="7957900" cy="368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3639" lvl="1" indent="-456820" algn="ctr">
              <a:lnSpc>
                <a:spcPts val="5924"/>
              </a:lnSpc>
              <a:buFont typeface="Arial"/>
              <a:buChar char="•"/>
            </a:pPr>
            <a:r>
              <a:rPr lang="en-US" sz="4231">
                <a:solidFill>
                  <a:srgbClr val="FFFFFF"/>
                </a:solidFill>
                <a:latin typeface="Open Sans Light"/>
              </a:rPr>
              <a:t>Open-source and compatible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>
                <a:solidFill>
                  <a:srgbClr val="FFFFFF"/>
                </a:solidFill>
                <a:latin typeface="Open Sans Light"/>
              </a:rPr>
              <a:t>Fast and reliable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>
                <a:solidFill>
                  <a:srgbClr val="FFFFFF"/>
                </a:solidFill>
                <a:latin typeface="Open Sans Light"/>
              </a:rPr>
              <a:t>Availability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>
                <a:solidFill>
                  <a:srgbClr val="FFFFFF"/>
                </a:solidFill>
                <a:latin typeface="Open Sans Light"/>
              </a:rPr>
              <a:t>Scalability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>
                <a:solidFill>
                  <a:srgbClr val="FFFFFF"/>
                </a:solidFill>
                <a:latin typeface="Open Sans Light"/>
              </a:rPr>
              <a:t>Security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18292" y="429887"/>
            <a:ext cx="3181283" cy="16465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1"/>
    </mc:Choice>
    <mc:Fallback>
      <p:transition spd="slow" advTm="628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666590">
            <a:off x="-1674600" y="646970"/>
            <a:ext cx="18010625" cy="1722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5451">
            <a:off x="11063514" y="-4115415"/>
            <a:ext cx="8686892" cy="82308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2919" y="3810000"/>
            <a:ext cx="7213239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2684" y="4498975"/>
            <a:ext cx="7029194" cy="55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EDECED"/>
                </a:solidFill>
                <a:latin typeface="Codec Pro"/>
              </a:rPr>
              <a:t>Hritaban Ghosh 19CS30053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468E896-9B4B-4C17-A5DA-D40DDF27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4"/>
    </mc:Choice>
    <mc:Fallback>
      <p:transition spd="slow" advTm="75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21" r="4321"/>
          <a:stretch>
            <a:fillRect/>
          </a:stretch>
        </p:blipFill>
        <p:spPr>
          <a:xfrm rot="8428830">
            <a:off x="138687" y="3575723"/>
            <a:ext cx="18010625" cy="188521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92399" y="588026"/>
            <a:ext cx="2407175" cy="12048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7CB79-7C00-44FC-BBAB-E2594DF86C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17"/>
          <a:stretch/>
        </p:blipFill>
        <p:spPr>
          <a:xfrm>
            <a:off x="488425" y="348604"/>
            <a:ext cx="14403156" cy="95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8"/>
    </mc:Choice>
    <mc:Fallback>
      <p:transition spd="slow" advTm="56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21" r="4321"/>
          <a:stretch>
            <a:fillRect/>
          </a:stretch>
        </p:blipFill>
        <p:spPr>
          <a:xfrm rot="8428830">
            <a:off x="138687" y="3575723"/>
            <a:ext cx="18010625" cy="188521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64631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</a:pPr>
            <a:r>
              <a:rPr lang="en-US" sz="5600">
                <a:solidFill>
                  <a:srgbClr val="EDECED"/>
                </a:solidFill>
                <a:latin typeface="Cy Grotesk Grand"/>
              </a:rPr>
              <a:t>WHY DJANGO?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515712"/>
            <a:ext cx="13672602" cy="415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0884" lvl="1" indent="-515442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FFFFFF"/>
                </a:solidFill>
                <a:latin typeface="Open Sans Light"/>
              </a:rPr>
              <a:t>Simple syntax</a:t>
            </a:r>
          </a:p>
          <a:p>
            <a:pPr marL="1030884" lvl="1" indent="-515442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FFFFFF"/>
                </a:solidFill>
                <a:latin typeface="Open Sans Light"/>
              </a:rPr>
              <a:t>MVC (Model-View-Controller) core architecture</a:t>
            </a:r>
          </a:p>
          <a:p>
            <a:pPr marL="1030884" lvl="1" indent="-515442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FFFFFF"/>
                </a:solidFill>
                <a:latin typeface="Open Sans Light"/>
              </a:rPr>
              <a:t>Middleware support</a:t>
            </a:r>
          </a:p>
          <a:p>
            <a:pPr marL="1030884" lvl="1" indent="-515442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FFFFFF"/>
                </a:solidFill>
                <a:latin typeface="Open Sans Light"/>
              </a:rPr>
              <a:t>Cross Platform</a:t>
            </a:r>
          </a:p>
          <a:p>
            <a:pPr marL="1030884" lvl="1" indent="-515442">
              <a:lnSpc>
                <a:spcPts val="6684"/>
              </a:lnSpc>
              <a:buFont typeface="Arial"/>
              <a:buChar char="•"/>
            </a:pPr>
            <a:r>
              <a:rPr lang="en-US" sz="4774">
                <a:solidFill>
                  <a:srgbClr val="FFFFFF"/>
                </a:solidFill>
                <a:latin typeface="Open Sans Light"/>
              </a:rPr>
              <a:t>Flexibility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80443" y="530795"/>
            <a:ext cx="3181283" cy="1664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2"/>
    </mc:Choice>
    <mc:Fallback>
      <p:transition spd="slow" advTm="64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21" r="4321"/>
          <a:stretch>
            <a:fillRect/>
          </a:stretch>
        </p:blipFill>
        <p:spPr>
          <a:xfrm rot="8428830">
            <a:off x="138687" y="3575723"/>
            <a:ext cx="18010625" cy="188521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80443" y="530795"/>
            <a:ext cx="3181283" cy="166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FE941-63DE-46CC-AA4C-F5E94E739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00100"/>
            <a:ext cx="13965819" cy="78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7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6"/>
    </mc:Choice>
    <mc:Fallback>
      <p:transition spd="slow" advTm="55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144414" y="886002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056120"/>
            <a:ext cx="9920191" cy="2357928"/>
            <a:chOff x="0" y="0"/>
            <a:chExt cx="13226922" cy="314390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43730"/>
              <a:ext cx="13226922" cy="140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DECED"/>
                  </a:solidFill>
                  <a:latin typeface="Codec Pro"/>
                </a:rPr>
                <a:t>In the following slides all the features of PMSP will be discussed in detail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EDECED"/>
                  </a:solidFill>
                  <a:latin typeface="Cy Grotesk Grand"/>
                </a:rPr>
                <a:t>FEATURES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656874" y="8655874"/>
            <a:ext cx="1204852" cy="120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"/>
    </mc:Choice>
    <mc:Fallback>
      <p:transition spd="slow" advTm="579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7.3|7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5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4.7|6|6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7.4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6.7|7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933</Words>
  <Application>Microsoft Office PowerPoint</Application>
  <PresentationFormat>Custom</PresentationFormat>
  <Paragraphs>157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Codec Pro</vt:lpstr>
      <vt:lpstr>Calibri</vt:lpstr>
      <vt:lpstr>Arial</vt:lpstr>
      <vt:lpstr>Cy Grotesk Grand</vt:lpstr>
      <vt:lpstr>Open Sans Light Bold</vt:lpstr>
      <vt:lpstr>HK Grotesk Bold Bold</vt:lpstr>
      <vt:lpstr>Open Sans Light</vt:lpstr>
      <vt:lpstr>Codec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Pharmacy management system and portal</dc:title>
  <dc:creator>HRITABAN GHOSH</dc:creator>
  <cp:lastModifiedBy>Hritaban Ghosh</cp:lastModifiedBy>
  <cp:revision>8</cp:revision>
  <dcterms:created xsi:type="dcterms:W3CDTF">2006-08-16T00:00:00Z</dcterms:created>
  <dcterms:modified xsi:type="dcterms:W3CDTF">2022-03-11T06:17:43Z</dcterms:modified>
  <dc:identifier>DAE6lcL_RRY</dc:identifier>
</cp:coreProperties>
</file>